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7"/>
  </p:notesMasterIdLst>
  <p:sldIdLst>
    <p:sldId id="257" r:id="rId2"/>
    <p:sldId id="1606" r:id="rId3"/>
    <p:sldId id="1502" r:id="rId4"/>
    <p:sldId id="1320" r:id="rId5"/>
    <p:sldId id="1503" r:id="rId6"/>
    <p:sldId id="1607" r:id="rId7"/>
    <p:sldId id="1608" r:id="rId8"/>
    <p:sldId id="1501" r:id="rId9"/>
    <p:sldId id="1645" r:id="rId10"/>
    <p:sldId id="1486" r:id="rId11"/>
    <p:sldId id="1610" r:id="rId12"/>
    <p:sldId id="1628" r:id="rId13"/>
    <p:sldId id="1611" r:id="rId14"/>
    <p:sldId id="1592" r:id="rId15"/>
    <p:sldId id="1615" r:id="rId16"/>
    <p:sldId id="1616" r:id="rId17"/>
    <p:sldId id="1617" r:id="rId18"/>
    <p:sldId id="1618" r:id="rId19"/>
    <p:sldId id="1619" r:id="rId20"/>
    <p:sldId id="1620" r:id="rId21"/>
    <p:sldId id="1621" r:id="rId22"/>
    <p:sldId id="1622" r:id="rId23"/>
    <p:sldId id="1623" r:id="rId24"/>
    <p:sldId id="1625" r:id="rId25"/>
    <p:sldId id="1626" r:id="rId26"/>
    <p:sldId id="1627" r:id="rId27"/>
    <p:sldId id="1541" r:id="rId28"/>
    <p:sldId id="1564" r:id="rId29"/>
    <p:sldId id="1609" r:id="rId30"/>
    <p:sldId id="1624" r:id="rId31"/>
    <p:sldId id="1566" r:id="rId32"/>
    <p:sldId id="1567" r:id="rId33"/>
    <p:sldId id="1568" r:id="rId34"/>
    <p:sldId id="1569" r:id="rId35"/>
    <p:sldId id="1586" r:id="rId36"/>
    <p:sldId id="1587" r:id="rId37"/>
    <p:sldId id="1588" r:id="rId38"/>
    <p:sldId id="1570" r:id="rId39"/>
    <p:sldId id="1571" r:id="rId40"/>
    <p:sldId id="1572" r:id="rId41"/>
    <p:sldId id="1573" r:id="rId42"/>
    <p:sldId id="1589" r:id="rId43"/>
    <p:sldId id="1590" r:id="rId44"/>
    <p:sldId id="1593" r:id="rId45"/>
    <p:sldId id="1594" r:id="rId46"/>
    <p:sldId id="1574" r:id="rId47"/>
    <p:sldId id="1575" r:id="rId48"/>
    <p:sldId id="1605" r:id="rId49"/>
    <p:sldId id="1604" r:id="rId50"/>
    <p:sldId id="1597" r:id="rId51"/>
    <p:sldId id="1598" r:id="rId52"/>
    <p:sldId id="1599" r:id="rId53"/>
    <p:sldId id="1601" r:id="rId54"/>
    <p:sldId id="1602" r:id="rId55"/>
    <p:sldId id="1603" r:id="rId56"/>
    <p:sldId id="1576" r:id="rId57"/>
    <p:sldId id="1577" r:id="rId58"/>
    <p:sldId id="1646" r:id="rId59"/>
    <p:sldId id="1647" r:id="rId60"/>
    <p:sldId id="1591" r:id="rId61"/>
    <p:sldId id="1578" r:id="rId62"/>
    <p:sldId id="1579" r:id="rId63"/>
    <p:sldId id="1629" r:id="rId64"/>
    <p:sldId id="1630" r:id="rId65"/>
    <p:sldId id="1631" r:id="rId66"/>
    <p:sldId id="1632" r:id="rId67"/>
    <p:sldId id="1633" r:id="rId68"/>
    <p:sldId id="1634" r:id="rId69"/>
    <p:sldId id="1635" r:id="rId70"/>
    <p:sldId id="1580" r:id="rId71"/>
    <p:sldId id="1636" r:id="rId72"/>
    <p:sldId id="1639" r:id="rId73"/>
    <p:sldId id="1641" r:id="rId74"/>
    <p:sldId id="1651" r:id="rId75"/>
    <p:sldId id="1650" r:id="rId76"/>
    <p:sldId id="1640" r:id="rId77"/>
    <p:sldId id="1643" r:id="rId78"/>
    <p:sldId id="1644" r:id="rId79"/>
    <p:sldId id="1642" r:id="rId80"/>
    <p:sldId id="1648" r:id="rId81"/>
    <p:sldId id="1649" r:id="rId82"/>
    <p:sldId id="1638" r:id="rId83"/>
    <p:sldId id="1549" r:id="rId84"/>
    <p:sldId id="1490" r:id="rId85"/>
    <p:sldId id="1491"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FFFF"/>
    <a:srgbClr val="CC9900"/>
    <a:srgbClr val="CCFF33"/>
    <a:srgbClr val="9966FF"/>
    <a:srgbClr val="CC6600"/>
    <a:srgbClr val="FF9900"/>
    <a:srgbClr val="99FF99"/>
    <a:srgbClr val="00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82" autoAdjust="0"/>
    <p:restoredTop sz="88102" autoAdjust="0"/>
  </p:normalViewPr>
  <p:slideViewPr>
    <p:cSldViewPr snapToGrid="0">
      <p:cViewPr varScale="1">
        <p:scale>
          <a:sx n="74" d="100"/>
          <a:sy n="74" d="100"/>
        </p:scale>
        <p:origin x="-114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C1737-9B7C-4B5A-91CF-475BA97044A8}" type="datetimeFigureOut">
              <a:rPr lang="en-US" smtClean="0"/>
              <a:pPr/>
              <a:t>7/6/2013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BC2E10-22CB-42C8-9879-21136F4F7F9F}" type="slidenum">
              <a:rPr lang="en-US" smtClean="0"/>
              <a:pPr/>
              <a:t>‹#›</a:t>
            </a:fld>
            <a:endParaRPr lang="en-US" dirty="0"/>
          </a:p>
        </p:txBody>
      </p:sp>
    </p:spTree>
    <p:extLst>
      <p:ext uri="{BB962C8B-B14F-4D97-AF65-F5344CB8AC3E}">
        <p14:creationId xmlns:p14="http://schemas.microsoft.com/office/powerpoint/2010/main" val="453654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5D772E-B633-49D0-9B6F-19523F4E7A5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Prepare your car: remove/disable white lights</a:t>
            </a:r>
          </a:p>
          <a:p>
            <a:r>
              <a:rPr lang="en-US" dirty="0" smtClean="0"/>
              <a:t>Arrive well before dark (most won’t let you enter after sunset)</a:t>
            </a:r>
          </a:p>
          <a:p>
            <a:r>
              <a:rPr lang="en-US" dirty="0" smtClean="0"/>
              <a:t>Prepare your laptop – use red screen and turn brightness down, use a box or something to shield it from nearby observers</a:t>
            </a:r>
          </a:p>
          <a:p>
            <a:r>
              <a:rPr lang="en-US" dirty="0" smtClean="0"/>
              <a:t>Beware overly bright red lights</a:t>
            </a:r>
          </a:p>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29</a:t>
            </a:fld>
            <a:endParaRPr lang="en-US" dirty="0"/>
          </a:p>
        </p:txBody>
      </p:sp>
    </p:spTree>
    <p:extLst>
      <p:ext uri="{BB962C8B-B14F-4D97-AF65-F5344CB8AC3E}">
        <p14:creationId xmlns:p14="http://schemas.microsoft.com/office/powerpoint/2010/main" val="2929645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Prepare your car: remove/disable white lights</a:t>
            </a:r>
          </a:p>
          <a:p>
            <a:r>
              <a:rPr lang="en-US" dirty="0" smtClean="0"/>
              <a:t>Arrive well before dark (most won’t let you enter after sunset)</a:t>
            </a:r>
          </a:p>
          <a:p>
            <a:r>
              <a:rPr lang="en-US" dirty="0" smtClean="0"/>
              <a:t>Prepare your laptop – use red screen and turn brightness down, use a box or something to shield it from nearby observers</a:t>
            </a:r>
          </a:p>
          <a:p>
            <a:r>
              <a:rPr lang="en-US" dirty="0" smtClean="0"/>
              <a:t>Beware overly bright red lights</a:t>
            </a:r>
          </a:p>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30</a:t>
            </a:fld>
            <a:endParaRPr lang="en-US" dirty="0"/>
          </a:p>
        </p:txBody>
      </p:sp>
    </p:spTree>
    <p:extLst>
      <p:ext uri="{BB962C8B-B14F-4D97-AF65-F5344CB8AC3E}">
        <p14:creationId xmlns:p14="http://schemas.microsoft.com/office/powerpoint/2010/main" val="2929645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BC2E10-22CB-42C8-9879-21136F4F7F9F}" type="slidenum">
              <a:rPr lang="en-US" smtClean="0"/>
              <a:pPr/>
              <a:t>47</a:t>
            </a:fld>
            <a:endParaRPr lang="en-US" dirty="0"/>
          </a:p>
        </p:txBody>
      </p:sp>
    </p:spTree>
    <p:extLst>
      <p:ext uri="{BB962C8B-B14F-4D97-AF65-F5344CB8AC3E}">
        <p14:creationId xmlns:p14="http://schemas.microsoft.com/office/powerpoint/2010/main" val="1309404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 out here for your time-lapse</a:t>
            </a:r>
            <a:r>
              <a:rPr lang="en-US" baseline="0" dirty="0" smtClean="0"/>
              <a:t> from Monday night at AHSP2012.  Also show the star trails 30 fps.</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55</a:t>
            </a:fld>
            <a:endParaRPr lang="en-US" dirty="0"/>
          </a:p>
        </p:txBody>
      </p:sp>
    </p:spTree>
    <p:extLst>
      <p:ext uri="{BB962C8B-B14F-4D97-AF65-F5344CB8AC3E}">
        <p14:creationId xmlns:p14="http://schemas.microsoft.com/office/powerpoint/2010/main" val="2280878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a:t>
            </a:r>
            <a:r>
              <a:rPr lang="en-US" baseline="0" dirty="0" smtClean="0"/>
              <a:t> time lapse video of night sky at </a:t>
            </a:r>
            <a:r>
              <a:rPr lang="en-US" baseline="0" dirty="0" err="1" smtClean="0"/>
              <a:t>Greenbank</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60</a:t>
            </a:fld>
            <a:endParaRPr lang="en-US" dirty="0"/>
          </a:p>
        </p:txBody>
      </p:sp>
    </p:spTree>
    <p:extLst>
      <p:ext uri="{BB962C8B-B14F-4D97-AF65-F5344CB8AC3E}">
        <p14:creationId xmlns:p14="http://schemas.microsoft.com/office/powerpoint/2010/main" val="3747593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 out for the night sky time-lapse</a:t>
            </a:r>
            <a:r>
              <a:rPr lang="en-US" baseline="0" dirty="0" smtClean="0"/>
              <a:t> you shot this year and last year.</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69</a:t>
            </a:fld>
            <a:endParaRPr lang="en-US" dirty="0"/>
          </a:p>
        </p:txBody>
      </p:sp>
    </p:spTree>
    <p:extLst>
      <p:ext uri="{BB962C8B-B14F-4D97-AF65-F5344CB8AC3E}">
        <p14:creationId xmlns:p14="http://schemas.microsoft.com/office/powerpoint/2010/main" val="4266018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 out for your time lapses from last year</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82</a:t>
            </a:fld>
            <a:endParaRPr lang="en-US" dirty="0"/>
          </a:p>
        </p:txBody>
      </p:sp>
    </p:spTree>
    <p:extLst>
      <p:ext uri="{BB962C8B-B14F-4D97-AF65-F5344CB8AC3E}">
        <p14:creationId xmlns:p14="http://schemas.microsoft.com/office/powerpoint/2010/main" val="3818742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83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And I’m half way to Master, which is Stellar + an additional 100 hours</a:t>
            </a:r>
          </a:p>
        </p:txBody>
      </p:sp>
      <p:sp>
        <p:nvSpPr>
          <p:cNvPr id="4" name="Slide Number Placeholder 3"/>
          <p:cNvSpPr>
            <a:spLocks noGrp="1"/>
          </p:cNvSpPr>
          <p:nvPr>
            <p:ph type="sldNum" sz="quarter" idx="10"/>
          </p:nvPr>
        </p:nvSpPr>
        <p:spPr/>
        <p:txBody>
          <a:bodyPr/>
          <a:lstStyle/>
          <a:p>
            <a:fld id="{AFBC2E10-22CB-42C8-9879-21136F4F7F9F}"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FBC2E10-22CB-42C8-9879-21136F4F7F9F}" type="slidenum">
              <a:rPr lang="en-US" smtClean="0"/>
              <a:pPr/>
              <a:t>84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85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Venus goes through phases, just like the moon, based</a:t>
            </a:r>
            <a:r>
              <a:rPr lang="en-US" baseline="0" dirty="0" smtClean="0"/>
              <a:t> on it’s geometric relationship between the Earth and Sun.  As it moves through its phases, it also moves closer to, or further away from, the Earth, and so its apparent angular diameter changes.  Image credit: http://</a:t>
            </a:r>
            <a:r>
              <a:rPr lang="en-US" baseline="0" dirty="0" err="1" smtClean="0"/>
              <a:t>linksthroughspace.blogspot.com</a:t>
            </a:r>
            <a:r>
              <a:rPr lang="en-US" baseline="0" dirty="0" smtClean="0"/>
              <a:t>/2012/02/</a:t>
            </a:r>
            <a:r>
              <a:rPr lang="en-US" baseline="0" dirty="0" err="1" smtClean="0"/>
              <a:t>venus</a:t>
            </a:r>
            <a:r>
              <a:rPr lang="en-US" baseline="0" dirty="0" smtClean="0"/>
              <a:t>-its-phases-transit-</a:t>
            </a:r>
            <a:r>
              <a:rPr lang="en-US" baseline="0" dirty="0" err="1" smtClean="0"/>
              <a:t>and.html</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Clarification: as viewed from Earth.</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CAB9F6-478C-4224-9667-905C83217EBB}" type="datetime1">
              <a:rPr lang="en-US" smtClean="0"/>
              <a:pPr/>
              <a:t>7/6/2013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492875"/>
            <a:ext cx="2133600" cy="365125"/>
          </a:xfrm>
        </p:spPr>
        <p:txBody>
          <a:bodyPr/>
          <a:lstStyle>
            <a:lvl1pPr>
              <a:defRPr sz="1600" baseline="0"/>
            </a:lvl1pPr>
          </a:lstStyle>
          <a:p>
            <a:fld id="{21049386-48BA-4B62-83AD-3997DFF5CBF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C11644-0C39-4039-B80B-F23C5405FEDC}" type="datetime1">
              <a:rPr lang="en-US" smtClean="0"/>
              <a:pPr/>
              <a:t>7/6/2013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m46m47_hetlage_f.jpg"/>
          <p:cNvPicPr>
            <a:picLocks noChangeAspect="1"/>
          </p:cNvPicPr>
          <p:nvPr userDrawn="1"/>
        </p:nvPicPr>
        <p:blipFill>
          <a:blip r:embed="rId2" cstate="print">
            <a:lum bright="-30000"/>
          </a:blip>
          <a:srcRect l="3514" r="4189"/>
          <a:stretch>
            <a:fillRect/>
          </a:stretch>
        </p:blipFill>
        <p:spPr>
          <a:xfrm>
            <a:off x="0" y="0"/>
            <a:ext cx="9144000" cy="6858000"/>
          </a:xfrm>
          <a:prstGeom prst="rect">
            <a:avLst/>
          </a:prstGeom>
        </p:spPr>
      </p:pic>
      <p:sp>
        <p:nvSpPr>
          <p:cNvPr id="2" name="Title 1"/>
          <p:cNvSpPr>
            <a:spLocks noGrp="1"/>
          </p:cNvSpPr>
          <p:nvPr>
            <p:ph type="title" hasCustomPrompt="1"/>
          </p:nvPr>
        </p:nvSpPr>
        <p:spPr/>
        <p:txBody>
          <a:bodyPr>
            <a:noAutofit/>
          </a:bodyPr>
          <a:lstStyle>
            <a:lvl1pPr>
              <a:defRPr sz="4800" baseline="0">
                <a:solidFill>
                  <a:srgbClr val="FFFF00"/>
                </a:solidFill>
                <a:latin typeface="Times New Roman"/>
              </a:defRPr>
            </a:lvl1pPr>
          </a:lstStyle>
          <a:p>
            <a:r>
              <a:rPr lang="en-US" dirty="0" smtClean="0"/>
              <a:t>Click Master title</a:t>
            </a:r>
            <a:endParaRPr lang="en-US" dirty="0"/>
          </a:p>
        </p:txBody>
      </p:sp>
      <p:sp>
        <p:nvSpPr>
          <p:cNvPr id="3" name="Content Placeholder 2"/>
          <p:cNvSpPr>
            <a:spLocks noGrp="1"/>
          </p:cNvSpPr>
          <p:nvPr>
            <p:ph idx="1"/>
          </p:nvPr>
        </p:nvSpPr>
        <p:spPr/>
        <p:txBody>
          <a:bodyPr/>
          <a:lstStyle>
            <a:lvl1pPr>
              <a:defRPr sz="4000" baseline="0">
                <a:solidFill>
                  <a:srgbClr val="FFFF00"/>
                </a:solidFill>
                <a:latin typeface="Times New Roman"/>
              </a:defRPr>
            </a:lvl1pPr>
            <a:lvl2pPr>
              <a:defRPr sz="3600" baseline="0">
                <a:solidFill>
                  <a:srgbClr val="FFFF00"/>
                </a:solidFill>
                <a:latin typeface="Times New Roman"/>
              </a:defRPr>
            </a:lvl2pPr>
            <a:lvl3pPr>
              <a:defRPr sz="3200" baseline="0">
                <a:solidFill>
                  <a:srgbClr val="FFFF00"/>
                </a:solidFill>
                <a:latin typeface="Times New Roman"/>
              </a:defRPr>
            </a:lvl3pPr>
            <a:lvl4pPr>
              <a:defRPr sz="2800" baseline="0">
                <a:solidFill>
                  <a:srgbClr val="FFFF00"/>
                </a:solidFill>
                <a:latin typeface="Times New Roman"/>
              </a:defRPr>
            </a:lvl4pPr>
            <a:lvl5pPr>
              <a:defRPr sz="2400" baseline="0">
                <a:solidFill>
                  <a:srgbClr val="FFFF00"/>
                </a:solidFill>
                <a:latin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10"/>
          </p:nvPr>
        </p:nvSpPr>
        <p:spPr/>
        <p:txBody>
          <a:bodyPr/>
          <a:lstStyle/>
          <a:p>
            <a:fld id="{3B053204-715F-4B56-891C-20C918733ECA}" type="datetime1">
              <a:rPr lang="en-US" smtClean="0"/>
              <a:pPr/>
              <a:t>7/6/2013</a:t>
            </a:fld>
            <a:endParaRPr lang="en-US" dirty="0"/>
          </a:p>
        </p:txBody>
      </p:sp>
      <p:sp>
        <p:nvSpPr>
          <p:cNvPr id="12" name="Footer Placeholder 11"/>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49E143-2239-4250-B753-148FDAC8C3D1}" type="datetime1">
              <a:rPr lang="en-US" smtClean="0"/>
              <a:pPr/>
              <a:t>7/6/2013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B7495E-1B9C-4E2F-B6AC-EF7C919FF241}" type="datetime1">
              <a:rPr lang="en-US" smtClean="0"/>
              <a:pPr/>
              <a:t>7/6/2013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0DE21B-9655-4FDF-A7A5-55F64DEE4BC1}" type="datetime1">
              <a:rPr lang="en-US" smtClean="0"/>
              <a:pPr/>
              <a:t>7/6/2013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BB249-B98F-4521-AA36-F4D5F08BACFF}" type="datetime1">
              <a:rPr lang="en-US" smtClean="0"/>
              <a:pPr/>
              <a:t>7/6/2013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7010400" y="6356350"/>
            <a:ext cx="2133600" cy="365125"/>
          </a:xfrm>
        </p:spPr>
        <p:txBody>
          <a:bodyPr/>
          <a:lstStyle>
            <a:lvl1pPr>
              <a:defRPr sz="2000">
                <a:solidFill>
                  <a:srgbClr val="FFFF00"/>
                </a:solidFill>
              </a:defRPr>
            </a:lvl1pPr>
          </a:lstStyle>
          <a:p>
            <a:fld id="{21049386-48BA-4B62-83AD-3997DFF5CBFB}" type="slidenum">
              <a:rPr lang="en-US" smtClean="0"/>
              <a:pPr/>
              <a:t>‹#›</a:t>
            </a:fld>
            <a:endParaRPr lang="en-US" dirty="0"/>
          </a:p>
        </p:txBody>
      </p:sp>
      <p:pic>
        <p:nvPicPr>
          <p:cNvPr id="5" name="Picture 4" descr="HAL10Logo1.png"/>
          <p:cNvPicPr>
            <a:picLocks noChangeAspect="1"/>
          </p:cNvPicPr>
          <p:nvPr userDrawn="1"/>
        </p:nvPicPr>
        <p:blipFill>
          <a:blip r:embed="rId2" cstate="print"/>
          <a:stretch>
            <a:fillRect/>
          </a:stretch>
        </p:blipFill>
        <p:spPr>
          <a:xfrm>
            <a:off x="-430988" y="-380890"/>
            <a:ext cx="2286000" cy="2286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30C45D-0443-4F37-ACD2-E60DD68AE38D}" type="datetime1">
              <a:rPr lang="en-US" smtClean="0"/>
              <a:pPr/>
              <a:t>7/6/2013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7696AE-0609-407A-966C-1570904D8764}" type="datetime1">
              <a:rPr lang="en-US" smtClean="0"/>
              <a:pPr/>
              <a:t>7/6/2013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07942-4BCB-4A99-B524-704467C59BF1}" type="datetime1">
              <a:rPr lang="en-US" smtClean="0"/>
              <a:pPr/>
              <a:t>7/6/2013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16D52-E791-4F00-A06E-474AD13DF973}" type="datetime1">
              <a:rPr lang="en-US" smtClean="0"/>
              <a:pPr/>
              <a:t>7/6/2013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49386-48BA-4B62-83AD-3997DFF5CBF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5" name="TextBox 4"/>
          <p:cNvSpPr txBox="1"/>
          <p:nvPr/>
        </p:nvSpPr>
        <p:spPr>
          <a:xfrm>
            <a:off x="1687437" y="457200"/>
            <a:ext cx="5769127" cy="3785652"/>
          </a:xfrm>
          <a:prstGeom prst="rect">
            <a:avLst/>
          </a:prstGeom>
          <a:noFill/>
        </p:spPr>
        <p:txBody>
          <a:bodyPr wrap="none" rtlCol="0">
            <a:spAutoFit/>
          </a:bodyPr>
          <a:lstStyle/>
          <a:p>
            <a:pPr algn="ctr"/>
            <a:r>
              <a:rPr lang="en-US" sz="8000" dirty="0" smtClean="0">
                <a:solidFill>
                  <a:srgbClr val="FFFF00"/>
                </a:solidFill>
                <a:latin typeface="Times New Roman"/>
                <a:cs typeface="Times New Roman"/>
              </a:rPr>
              <a:t>Howard </a:t>
            </a:r>
          </a:p>
          <a:p>
            <a:pPr algn="ctr"/>
            <a:r>
              <a:rPr lang="en-US" sz="8000" dirty="0" smtClean="0">
                <a:solidFill>
                  <a:srgbClr val="FFFF00"/>
                </a:solidFill>
                <a:latin typeface="Times New Roman"/>
                <a:cs typeface="Times New Roman"/>
              </a:rPr>
              <a:t>Astronomical</a:t>
            </a:r>
          </a:p>
          <a:p>
            <a:pPr algn="ctr"/>
            <a:r>
              <a:rPr lang="en-US" sz="8000" dirty="0" smtClean="0">
                <a:solidFill>
                  <a:srgbClr val="FFFF00"/>
                </a:solidFill>
                <a:latin typeface="Times New Roman"/>
                <a:cs typeface="Times New Roman"/>
              </a:rPr>
              <a:t>League</a:t>
            </a:r>
            <a:endParaRPr lang="en-US" sz="8000" dirty="0">
              <a:solidFill>
                <a:srgbClr val="FFFF00"/>
              </a:solidFill>
              <a:latin typeface="Times New Roman"/>
              <a:cs typeface="Times New Roman"/>
            </a:endParaRPr>
          </a:p>
        </p:txBody>
      </p:sp>
      <p:sp>
        <p:nvSpPr>
          <p:cNvPr id="8" name="TextBox 7"/>
          <p:cNvSpPr txBox="1"/>
          <p:nvPr/>
        </p:nvSpPr>
        <p:spPr>
          <a:xfrm>
            <a:off x="4600476" y="4800600"/>
            <a:ext cx="2762144" cy="646331"/>
          </a:xfrm>
          <a:prstGeom prst="rect">
            <a:avLst/>
          </a:prstGeom>
          <a:noFill/>
        </p:spPr>
        <p:txBody>
          <a:bodyPr wrap="none" rtlCol="0">
            <a:spAutoFit/>
          </a:bodyPr>
          <a:lstStyle/>
          <a:p>
            <a:pPr algn="ctr"/>
            <a:r>
              <a:rPr lang="en-US" sz="3600" dirty="0" smtClean="0">
                <a:solidFill>
                  <a:srgbClr val="FFFF00"/>
                </a:solidFill>
                <a:latin typeface="Times New Roman"/>
                <a:cs typeface="Times New Roman"/>
              </a:rPr>
              <a:t>June 20, 2013</a:t>
            </a:r>
            <a:endParaRPr lang="en-US" sz="3600" dirty="0">
              <a:solidFill>
                <a:srgbClr val="FFFF00"/>
              </a:solidFill>
              <a:latin typeface="Times New Roman"/>
              <a:cs typeface="Times New Roman"/>
            </a:endParaRPr>
          </a:p>
        </p:txBody>
      </p:sp>
      <p:pic>
        <p:nvPicPr>
          <p:cNvPr id="6" name="Picture 5" descr="HAL10Logo4.png"/>
          <p:cNvPicPr>
            <a:picLocks noChangeAspect="1"/>
          </p:cNvPicPr>
          <p:nvPr/>
        </p:nvPicPr>
        <p:blipFill>
          <a:blip r:embed="rId4" cstate="print"/>
          <a:stretch>
            <a:fillRect/>
          </a:stretch>
        </p:blipFill>
        <p:spPr>
          <a:xfrm>
            <a:off x="0" y="3513406"/>
            <a:ext cx="3344594" cy="3344594"/>
          </a:xfrm>
          <a:prstGeom prst="rect">
            <a:avLst/>
          </a:prstGeom>
        </p:spPr>
      </p:pic>
      <p:sp>
        <p:nvSpPr>
          <p:cNvPr id="10" name="Oval 9"/>
          <p:cNvSpPr/>
          <p:nvPr/>
        </p:nvSpPr>
        <p:spPr>
          <a:xfrm>
            <a:off x="1957388" y="4529138"/>
            <a:ext cx="542925" cy="442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909763" y="4567237"/>
            <a:ext cx="819148" cy="523220"/>
          </a:xfrm>
          <a:prstGeom prst="rect">
            <a:avLst/>
          </a:prstGeom>
          <a:noFill/>
        </p:spPr>
        <p:txBody>
          <a:bodyPr wrap="square" rtlCol="0">
            <a:spAutoFit/>
          </a:bodyPr>
          <a:lstStyle/>
          <a:p>
            <a:r>
              <a:rPr lang="en-US" sz="2800" b="1" dirty="0" smtClean="0">
                <a:latin typeface="Arial Black" pitchFamily="34" charset="0"/>
              </a:rPr>
              <a:t>13</a:t>
            </a:r>
            <a:endParaRPr lang="en-US" sz="2800" b="1" dirty="0">
              <a:latin typeface="Arial Black" pitchFamily="34" charset="0"/>
            </a:endParaRPr>
          </a:p>
        </p:txBody>
      </p:sp>
    </p:spTree>
  </p:cSld>
  <p:clrMapOvr>
    <a:masterClrMapping/>
  </p:clrMapOvr>
  <p:transition advClick="0" advTm="1195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Member’s </a:t>
            </a:r>
            <a:r>
              <a:rPr kumimoji="0" lang="en-US" sz="72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astrophotos</a:t>
            </a: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and sketches</a:t>
            </a:r>
          </a:p>
        </p:txBody>
      </p:sp>
    </p:spTree>
    <p:extLst>
      <p:ext uri="{BB962C8B-B14F-4D97-AF65-F5344CB8AC3E}">
        <p14:creationId xmlns:p14="http://schemas.microsoft.com/office/powerpoint/2010/main" val="424357416"/>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4-13_8f4_m1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47152"/>
          </a:xfrm>
          <a:prstGeom prst="rect">
            <a:avLst/>
          </a:prstGeom>
        </p:spPr>
      </p:pic>
      <p:sp>
        <p:nvSpPr>
          <p:cNvPr id="4" name="TextBox 3"/>
          <p:cNvSpPr txBox="1"/>
          <p:nvPr/>
        </p:nvSpPr>
        <p:spPr>
          <a:xfrm>
            <a:off x="0" y="6223000"/>
            <a:ext cx="1903085" cy="461665"/>
          </a:xfrm>
          <a:prstGeom prst="rect">
            <a:avLst/>
          </a:prstGeom>
          <a:noFill/>
        </p:spPr>
        <p:txBody>
          <a:bodyPr wrap="none" rtlCol="0">
            <a:spAutoFit/>
          </a:bodyPr>
          <a:lstStyle/>
          <a:p>
            <a:r>
              <a:rPr lang="en-US" sz="2400" dirty="0" smtClean="0">
                <a:solidFill>
                  <a:srgbClr val="CCFF33"/>
                </a:solidFill>
                <a:latin typeface="Times New Roman"/>
                <a:cs typeface="Times New Roman"/>
              </a:rPr>
              <a:t>Gene Handler</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941436300"/>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1980029" cy="461665"/>
          </a:xfrm>
          <a:prstGeom prst="rect">
            <a:avLst/>
          </a:prstGeom>
          <a:noFill/>
        </p:spPr>
        <p:txBody>
          <a:bodyPr wrap="none" rtlCol="0">
            <a:spAutoFit/>
          </a:bodyPr>
          <a:lstStyle/>
          <a:p>
            <a:r>
              <a:rPr lang="en-US" sz="2400" dirty="0" smtClean="0">
                <a:solidFill>
                  <a:srgbClr val="CCFF33"/>
                </a:solidFill>
                <a:latin typeface="Times New Roman"/>
                <a:cs typeface="Times New Roman"/>
              </a:rPr>
              <a:t>Gene  Handler</a:t>
            </a:r>
            <a:endParaRPr lang="en-US" sz="2400" dirty="0">
              <a:solidFill>
                <a:srgbClr val="CCFF33"/>
              </a:solidFill>
              <a:latin typeface="Times New Roman"/>
              <a:cs typeface="Times New Roman"/>
            </a:endParaRPr>
          </a:p>
        </p:txBody>
      </p:sp>
      <p:pic>
        <p:nvPicPr>
          <p:cNvPr id="2" name="Picture 1" descr="2013-05-25_8f4_m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0"/>
            <a:ext cx="9144000" cy="6205275"/>
          </a:xfrm>
          <a:prstGeom prst="rect">
            <a:avLst/>
          </a:prstGeom>
        </p:spPr>
      </p:pic>
    </p:spTree>
    <p:extLst>
      <p:ext uri="{BB962C8B-B14F-4D97-AF65-F5344CB8AC3E}">
        <p14:creationId xmlns:p14="http://schemas.microsoft.com/office/powerpoint/2010/main" val="338313675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1817024" cy="461665"/>
          </a:xfrm>
          <a:prstGeom prst="rect">
            <a:avLst/>
          </a:prstGeom>
          <a:noFill/>
        </p:spPr>
        <p:txBody>
          <a:bodyPr wrap="none" rtlCol="0">
            <a:spAutoFit/>
          </a:bodyPr>
          <a:lstStyle/>
          <a:p>
            <a:r>
              <a:rPr lang="en-US" sz="2400" dirty="0" smtClean="0">
                <a:solidFill>
                  <a:srgbClr val="CCFF33"/>
                </a:solidFill>
                <a:latin typeface="Times New Roman"/>
                <a:cs typeface="Times New Roman"/>
              </a:rPr>
              <a:t>Peter </a:t>
            </a:r>
            <a:r>
              <a:rPr lang="en-US" sz="2400" dirty="0" err="1" smtClean="0">
                <a:solidFill>
                  <a:srgbClr val="CCFF33"/>
                </a:solidFill>
                <a:latin typeface="Times New Roman"/>
                <a:cs typeface="Times New Roman"/>
              </a:rPr>
              <a:t>Nerbun</a:t>
            </a:r>
            <a:endParaRPr lang="en-US" sz="2400" dirty="0">
              <a:solidFill>
                <a:srgbClr val="CCFF33"/>
              </a:solidFill>
              <a:latin typeface="Times New Roman"/>
              <a:cs typeface="Times New Roman"/>
            </a:endParaRPr>
          </a:p>
        </p:txBody>
      </p:sp>
      <p:pic>
        <p:nvPicPr>
          <p:cNvPr id="2" name="Picture 1" descr="1. Saturn on Mar 30 2013 reprocess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17057"/>
          </a:xfrm>
          <a:prstGeom prst="rect">
            <a:avLst/>
          </a:prstGeom>
        </p:spPr>
      </p:pic>
    </p:spTree>
    <p:extLst>
      <p:ext uri="{BB962C8B-B14F-4D97-AF65-F5344CB8AC3E}">
        <p14:creationId xmlns:p14="http://schemas.microsoft.com/office/powerpoint/2010/main" val="1944198927"/>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rcury on June 15 2013 with possible showing of surface albedo featu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00" y="0"/>
            <a:ext cx="5797761" cy="6858000"/>
          </a:xfrm>
          <a:prstGeom prst="rect">
            <a:avLst/>
          </a:prstGeom>
        </p:spPr>
      </p:pic>
      <p:sp>
        <p:nvSpPr>
          <p:cNvPr id="4" name="TextBox 3"/>
          <p:cNvSpPr txBox="1"/>
          <p:nvPr/>
        </p:nvSpPr>
        <p:spPr>
          <a:xfrm>
            <a:off x="444500" y="190500"/>
            <a:ext cx="1817024" cy="461665"/>
          </a:xfrm>
          <a:prstGeom prst="rect">
            <a:avLst/>
          </a:prstGeom>
          <a:noFill/>
        </p:spPr>
        <p:txBody>
          <a:bodyPr wrap="none" rtlCol="0">
            <a:spAutoFit/>
          </a:bodyPr>
          <a:lstStyle/>
          <a:p>
            <a:r>
              <a:rPr lang="en-US" sz="2400" dirty="0" smtClean="0">
                <a:solidFill>
                  <a:srgbClr val="CCFF33"/>
                </a:solidFill>
                <a:latin typeface="Times New Roman"/>
                <a:cs typeface="Times New Roman"/>
              </a:rPr>
              <a:t>Peter </a:t>
            </a:r>
            <a:r>
              <a:rPr lang="en-US" sz="2400" dirty="0" err="1" smtClean="0">
                <a:solidFill>
                  <a:srgbClr val="CCFF33"/>
                </a:solidFill>
                <a:latin typeface="Times New Roman"/>
                <a:cs typeface="Times New Roman"/>
              </a:rPr>
              <a:t>Nerbun</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1147916930"/>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amonster-cygnus-widefiel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9300"/>
            <a:ext cx="9144000" cy="6094984"/>
          </a:xfrm>
          <a:prstGeom prst="rect">
            <a:avLst/>
          </a:prstGeom>
        </p:spPr>
      </p:pic>
      <p:sp>
        <p:nvSpPr>
          <p:cNvPr id="4" name="TextBox 3"/>
          <p:cNvSpPr txBox="1"/>
          <p:nvPr/>
        </p:nvSpPr>
        <p:spPr>
          <a:xfrm>
            <a:off x="444500" y="190500"/>
            <a:ext cx="2044149"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McGrath </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1299533201"/>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2044149"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McGrath </a:t>
            </a:r>
            <a:endParaRPr lang="en-US" sz="2400" dirty="0">
              <a:solidFill>
                <a:srgbClr val="CCFF33"/>
              </a:solidFill>
              <a:latin typeface="Times New Roman"/>
              <a:cs typeface="Times New Roman"/>
            </a:endParaRPr>
          </a:p>
        </p:txBody>
      </p:sp>
      <p:pic>
        <p:nvPicPr>
          <p:cNvPr id="3" name="Picture 2" descr="telamonster-m31-cass-widefiel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4984"/>
          </a:xfrm>
          <a:prstGeom prst="rect">
            <a:avLst/>
          </a:prstGeom>
        </p:spPr>
      </p:pic>
    </p:spTree>
    <p:extLst>
      <p:ext uri="{BB962C8B-B14F-4D97-AF65-F5344CB8AC3E}">
        <p14:creationId xmlns:p14="http://schemas.microsoft.com/office/powerpoint/2010/main" val="4137501680"/>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turn-20130502_0508.0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54000"/>
            <a:ext cx="7620000" cy="6350000"/>
          </a:xfrm>
          <a:prstGeom prst="rect">
            <a:avLst/>
          </a:prstGeom>
        </p:spPr>
      </p:pic>
      <p:sp>
        <p:nvSpPr>
          <p:cNvPr id="4" name="TextBox 3"/>
          <p:cNvSpPr txBox="1"/>
          <p:nvPr/>
        </p:nvSpPr>
        <p:spPr>
          <a:xfrm>
            <a:off x="444500" y="190500"/>
            <a:ext cx="2380580" cy="461665"/>
          </a:xfrm>
          <a:prstGeom prst="rect">
            <a:avLst/>
          </a:prstGeom>
          <a:noFill/>
        </p:spPr>
        <p:txBody>
          <a:bodyPr wrap="none" rtlCol="0">
            <a:spAutoFit/>
          </a:bodyPr>
          <a:lstStyle/>
          <a:p>
            <a:r>
              <a:rPr lang="en-US" sz="2400" dirty="0" smtClean="0">
                <a:solidFill>
                  <a:srgbClr val="CCFF33"/>
                </a:solidFill>
                <a:latin typeface="Times New Roman"/>
                <a:cs typeface="Times New Roman"/>
              </a:rPr>
              <a:t>James </a:t>
            </a:r>
            <a:r>
              <a:rPr lang="en-US" sz="2400" dirty="0" err="1" smtClean="0">
                <a:solidFill>
                  <a:srgbClr val="CCFF33"/>
                </a:solidFill>
                <a:latin typeface="Times New Roman"/>
                <a:cs typeface="Times New Roman"/>
              </a:rPr>
              <a:t>Willinghan</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3309739999"/>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2380580" cy="461665"/>
          </a:xfrm>
          <a:prstGeom prst="rect">
            <a:avLst/>
          </a:prstGeom>
          <a:noFill/>
        </p:spPr>
        <p:txBody>
          <a:bodyPr wrap="none" rtlCol="0">
            <a:spAutoFit/>
          </a:bodyPr>
          <a:lstStyle/>
          <a:p>
            <a:r>
              <a:rPr lang="en-US" sz="2400" dirty="0" smtClean="0">
                <a:solidFill>
                  <a:srgbClr val="CCFF33"/>
                </a:solidFill>
                <a:latin typeface="Times New Roman"/>
                <a:cs typeface="Times New Roman"/>
              </a:rPr>
              <a:t>James </a:t>
            </a:r>
            <a:r>
              <a:rPr lang="en-US" sz="2400" dirty="0" err="1" smtClean="0">
                <a:solidFill>
                  <a:srgbClr val="CCFF33"/>
                </a:solidFill>
                <a:latin typeface="Times New Roman"/>
                <a:cs typeface="Times New Roman"/>
              </a:rPr>
              <a:t>Willinghan</a:t>
            </a:r>
            <a:endParaRPr lang="en-US" sz="2400" dirty="0">
              <a:solidFill>
                <a:srgbClr val="CCFF33"/>
              </a:solidFill>
              <a:latin typeface="Times New Roman"/>
              <a:cs typeface="Times New Roman"/>
            </a:endParaRPr>
          </a:p>
        </p:txBody>
      </p:sp>
      <p:pic>
        <p:nvPicPr>
          <p:cNvPr id="2" name="Picture 1" descr="lightning201305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300"/>
            <a:ext cx="9144000" cy="6099048"/>
          </a:xfrm>
          <a:prstGeom prst="rect">
            <a:avLst/>
          </a:prstGeom>
        </p:spPr>
      </p:pic>
    </p:spTree>
    <p:extLst>
      <p:ext uri="{BB962C8B-B14F-4D97-AF65-F5344CB8AC3E}">
        <p14:creationId xmlns:p14="http://schemas.microsoft.com/office/powerpoint/2010/main" val="3170855480"/>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11_00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146"/>
            <a:ext cx="9144000" cy="11833410"/>
          </a:xfrm>
          <a:prstGeom prst="rect">
            <a:avLst/>
          </a:prstGeom>
        </p:spPr>
      </p:pic>
      <p:sp>
        <p:nvSpPr>
          <p:cNvPr id="4" name="TextBox 3"/>
          <p:cNvSpPr txBox="1"/>
          <p:nvPr/>
        </p:nvSpPr>
        <p:spPr>
          <a:xfrm>
            <a:off x="444500" y="190500"/>
            <a:ext cx="191951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Herman </a:t>
            </a:r>
            <a:r>
              <a:rPr lang="en-US" sz="2400" dirty="0" err="1" smtClean="0">
                <a:solidFill>
                  <a:srgbClr val="CCFF33"/>
                </a:solidFill>
                <a:latin typeface="Times New Roman"/>
                <a:cs typeface="Times New Roman"/>
              </a:rPr>
              <a:t>Heyn</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123965092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406400" y="529221"/>
            <a:ext cx="8229600" cy="1744079"/>
          </a:xfrm>
          <a:prstGeom prst="rect">
            <a:avLst/>
          </a:prstGeom>
        </p:spPr>
        <p:txBody>
          <a:bodyPr vert="horz" lIns="91440" tIns="45720" rIns="91440" bIns="45720" rtlCol="0" anchor="ctr">
            <a:noAutofit/>
          </a:bodyPr>
          <a:lstStyle/>
          <a:p>
            <a:pPr lvl="0" algn="ctr">
              <a:spcBef>
                <a:spcPct val="0"/>
              </a:spcBef>
              <a:defRPr/>
            </a:pPr>
            <a:r>
              <a:rPr lang="en-US" sz="3600" b="1" dirty="0" smtClean="0">
                <a:solidFill>
                  <a:schemeClr val="bg2">
                    <a:lumMod val="60000"/>
                    <a:lumOff val="40000"/>
                  </a:schemeClr>
                </a:solidFill>
                <a:latin typeface="Times New Roman"/>
                <a:cs typeface="Times New Roman"/>
              </a:rPr>
              <a:t>New Astronomical League award:</a:t>
            </a:r>
            <a:endParaRPr lang="en-US" sz="3600" b="1" dirty="0">
              <a:solidFill>
                <a:schemeClr val="bg2">
                  <a:lumMod val="60000"/>
                  <a:lumOff val="40000"/>
                </a:schemeClr>
              </a:solidFill>
              <a:latin typeface="Times New Roman"/>
              <a:cs typeface="Times New Roman"/>
            </a:endParaRPr>
          </a:p>
        </p:txBody>
      </p:sp>
      <p:sp>
        <p:nvSpPr>
          <p:cNvPr id="2" name="TextBox 1"/>
          <p:cNvSpPr txBox="1"/>
          <p:nvPr/>
        </p:nvSpPr>
        <p:spPr>
          <a:xfrm>
            <a:off x="723900" y="2111950"/>
            <a:ext cx="5041900" cy="4893648"/>
          </a:xfrm>
          <a:prstGeom prst="rect">
            <a:avLst/>
          </a:prstGeom>
          <a:noFill/>
        </p:spPr>
        <p:txBody>
          <a:bodyPr wrap="square" rtlCol="0">
            <a:spAutoFit/>
          </a:bodyPr>
          <a:lstStyle/>
          <a:p>
            <a:pPr algn="ctr"/>
            <a:r>
              <a:rPr lang="en-US" sz="3600" b="1" dirty="0" smtClean="0">
                <a:solidFill>
                  <a:srgbClr val="CCFF33"/>
                </a:solidFill>
                <a:latin typeface="Times New Roman"/>
                <a:cs typeface="Times New Roman"/>
              </a:rPr>
              <a:t>Chris Todd</a:t>
            </a:r>
          </a:p>
          <a:p>
            <a:pPr algn="ctr"/>
            <a:endParaRPr lang="en-US" sz="3600" b="1" dirty="0" smtClean="0">
              <a:solidFill>
                <a:srgbClr val="CCFF33"/>
              </a:solidFill>
              <a:latin typeface="Times New Roman"/>
              <a:cs typeface="Times New Roman"/>
            </a:endParaRPr>
          </a:p>
          <a:p>
            <a:pPr algn="ctr"/>
            <a:r>
              <a:rPr lang="en-US" sz="3600" b="1" dirty="0" smtClean="0">
                <a:solidFill>
                  <a:srgbClr val="CCFF33"/>
                </a:solidFill>
                <a:latin typeface="Times New Roman"/>
                <a:cs typeface="Times New Roman"/>
              </a:rPr>
              <a:t>Outreach Award #491</a:t>
            </a:r>
          </a:p>
          <a:p>
            <a:pPr algn="ctr"/>
            <a:r>
              <a:rPr lang="en-US" sz="3600" b="1" dirty="0" smtClean="0">
                <a:solidFill>
                  <a:srgbClr val="CCFF33"/>
                </a:solidFill>
                <a:latin typeface="Times New Roman"/>
                <a:cs typeface="Times New Roman"/>
              </a:rPr>
              <a:t>Basic (10 hours)</a:t>
            </a:r>
          </a:p>
          <a:p>
            <a:pPr algn="ctr"/>
            <a:r>
              <a:rPr lang="en-US" sz="3600" b="1" dirty="0" smtClean="0">
                <a:solidFill>
                  <a:srgbClr val="CCFF33"/>
                </a:solidFill>
                <a:latin typeface="Times New Roman"/>
                <a:cs typeface="Times New Roman"/>
              </a:rPr>
              <a:t>and </a:t>
            </a:r>
          </a:p>
          <a:p>
            <a:pPr algn="ctr"/>
            <a:r>
              <a:rPr lang="en-US" sz="3600" b="1" dirty="0" smtClean="0">
                <a:solidFill>
                  <a:srgbClr val="CCFF33"/>
                </a:solidFill>
                <a:latin typeface="Times New Roman"/>
                <a:cs typeface="Times New Roman"/>
              </a:rPr>
              <a:t>Stellar (Basic + 50 hours)</a:t>
            </a:r>
          </a:p>
          <a:p>
            <a:pPr algn="ctr"/>
            <a:endParaRPr lang="en-US" sz="3600" b="1" dirty="0">
              <a:solidFill>
                <a:srgbClr val="CCFF33"/>
              </a:solidFill>
              <a:latin typeface="Times New Roman"/>
              <a:cs typeface="Times New Roman"/>
            </a:endParaRPr>
          </a:p>
          <a:p>
            <a:pPr algn="ctr"/>
            <a:endParaRPr lang="en-US" sz="2400" dirty="0" smtClean="0">
              <a:solidFill>
                <a:srgbClr val="CCFF33"/>
              </a:solidFill>
              <a:latin typeface="Times New Roman"/>
              <a:cs typeface="Times New Roman"/>
            </a:endParaRPr>
          </a:p>
        </p:txBody>
      </p:sp>
      <p:pic>
        <p:nvPicPr>
          <p:cNvPr id="3" name="Picture 2" descr="OutreachPi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000" y="2109709"/>
            <a:ext cx="2603500" cy="3385719"/>
          </a:xfrm>
          <a:prstGeom prst="rect">
            <a:avLst/>
          </a:prstGeom>
        </p:spPr>
      </p:pic>
    </p:spTree>
    <p:extLst>
      <p:ext uri="{BB962C8B-B14F-4D97-AF65-F5344CB8AC3E}">
        <p14:creationId xmlns:p14="http://schemas.microsoft.com/office/powerpoint/2010/main" val="3094928877"/>
      </p:ext>
    </p:extLst>
  </p:cSld>
  <p:clrMapOvr>
    <a:masterClrMapping/>
  </p:clrMapOvr>
  <mc:AlternateContent xmlns:mc="http://schemas.openxmlformats.org/markup-compatibility/2006" xmlns:p14="http://schemas.microsoft.com/office/powerpoint/2010/main">
    <mc:Choice Requires="p14">
      <p:transition spd="slow" p14:dur="2000" advTm="34367"/>
    </mc:Choice>
    <mc:Fallback xmlns="">
      <p:transition xmlns:p14="http://schemas.microsoft.com/office/powerpoint/2010/main" spd="slow" advTm="3436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n-201305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660400"/>
            <a:ext cx="7531100" cy="6197600"/>
          </a:xfrm>
          <a:prstGeom prst="rect">
            <a:avLst/>
          </a:prstGeom>
        </p:spPr>
      </p:pic>
      <p:sp>
        <p:nvSpPr>
          <p:cNvPr id="4" name="TextBox 3"/>
          <p:cNvSpPr txBox="1"/>
          <p:nvPr/>
        </p:nvSpPr>
        <p:spPr>
          <a:xfrm>
            <a:off x="444500" y="190500"/>
            <a:ext cx="2380580" cy="461665"/>
          </a:xfrm>
          <a:prstGeom prst="rect">
            <a:avLst/>
          </a:prstGeom>
          <a:noFill/>
        </p:spPr>
        <p:txBody>
          <a:bodyPr wrap="none" rtlCol="0">
            <a:spAutoFit/>
          </a:bodyPr>
          <a:lstStyle/>
          <a:p>
            <a:r>
              <a:rPr lang="en-US" sz="2400" dirty="0" smtClean="0">
                <a:solidFill>
                  <a:srgbClr val="CCFF33"/>
                </a:solidFill>
                <a:latin typeface="Times New Roman"/>
                <a:cs typeface="Times New Roman"/>
              </a:rPr>
              <a:t>James </a:t>
            </a:r>
            <a:r>
              <a:rPr lang="en-US" sz="2400" dirty="0" err="1" smtClean="0">
                <a:solidFill>
                  <a:srgbClr val="CCFF33"/>
                </a:solidFill>
                <a:latin typeface="Times New Roman"/>
                <a:cs typeface="Times New Roman"/>
              </a:rPr>
              <a:t>Willinghan</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2873477707"/>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201305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0"/>
            <a:ext cx="6732740" cy="6858000"/>
          </a:xfrm>
          <a:prstGeom prst="rect">
            <a:avLst/>
          </a:prstGeom>
        </p:spPr>
      </p:pic>
      <p:sp>
        <p:nvSpPr>
          <p:cNvPr id="4" name="TextBox 3"/>
          <p:cNvSpPr txBox="1"/>
          <p:nvPr/>
        </p:nvSpPr>
        <p:spPr>
          <a:xfrm>
            <a:off x="444500" y="190500"/>
            <a:ext cx="2380580" cy="461665"/>
          </a:xfrm>
          <a:prstGeom prst="rect">
            <a:avLst/>
          </a:prstGeom>
          <a:noFill/>
        </p:spPr>
        <p:txBody>
          <a:bodyPr wrap="none" rtlCol="0">
            <a:spAutoFit/>
          </a:bodyPr>
          <a:lstStyle/>
          <a:p>
            <a:r>
              <a:rPr lang="en-US" sz="2400" dirty="0" smtClean="0">
                <a:solidFill>
                  <a:srgbClr val="CCFF33"/>
                </a:solidFill>
                <a:latin typeface="Times New Roman"/>
                <a:cs typeface="Times New Roman"/>
              </a:rPr>
              <a:t>James </a:t>
            </a:r>
            <a:r>
              <a:rPr lang="en-US" sz="2400" dirty="0" err="1" smtClean="0">
                <a:solidFill>
                  <a:srgbClr val="CCFF33"/>
                </a:solidFill>
                <a:latin typeface="Times New Roman"/>
                <a:cs typeface="Times New Roman"/>
              </a:rPr>
              <a:t>Willinghan</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605419368"/>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 5-4-20130014 13-05-04 12-55-16 Full Disc A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491" y="468199"/>
            <a:ext cx="8083509" cy="6072301"/>
          </a:xfrm>
          <a:prstGeom prst="rect">
            <a:avLst/>
          </a:prstGeom>
        </p:spPr>
      </p:pic>
    </p:spTree>
    <p:extLst>
      <p:ext uri="{BB962C8B-B14F-4D97-AF65-F5344CB8AC3E}">
        <p14:creationId xmlns:p14="http://schemas.microsoft.com/office/powerpoint/2010/main" val="2025272875"/>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 5-11-2013 Prominenc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5545202" cy="6858000"/>
          </a:xfrm>
          <a:prstGeom prst="rect">
            <a:avLst/>
          </a:prstGeom>
        </p:spPr>
      </p:pic>
    </p:spTree>
    <p:extLst>
      <p:ext uri="{BB962C8B-B14F-4D97-AF65-F5344CB8AC3E}">
        <p14:creationId xmlns:p14="http://schemas.microsoft.com/office/powerpoint/2010/main" val="182334157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rcury Venus Jupiter May 26 20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500"/>
            <a:ext cx="9144000" cy="5958191"/>
          </a:xfrm>
          <a:prstGeom prst="rect">
            <a:avLst/>
          </a:prstGeom>
        </p:spPr>
      </p:pic>
    </p:spTree>
    <p:extLst>
      <p:ext uri="{BB962C8B-B14F-4D97-AF65-F5344CB8AC3E}">
        <p14:creationId xmlns:p14="http://schemas.microsoft.com/office/powerpoint/2010/main" val="469668467"/>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932367" cy="461665"/>
          </a:xfrm>
          <a:prstGeom prst="rect">
            <a:avLst/>
          </a:prstGeom>
          <a:noFill/>
        </p:spPr>
        <p:txBody>
          <a:bodyPr wrap="none" rtlCol="0">
            <a:spAutoFit/>
          </a:bodyPr>
          <a:lstStyle/>
          <a:p>
            <a:r>
              <a:rPr lang="en-US" sz="2400" dirty="0" smtClean="0">
                <a:solidFill>
                  <a:srgbClr val="CCFF33"/>
                </a:solidFill>
                <a:latin typeface="Times New Roman"/>
                <a:cs typeface="Times New Roman"/>
              </a:rPr>
              <a:t>Name</a:t>
            </a:r>
            <a:endParaRPr lang="en-US" sz="2400" dirty="0">
              <a:solidFill>
                <a:srgbClr val="CCFF33"/>
              </a:solidFill>
              <a:latin typeface="Times New Roman"/>
              <a:cs typeface="Times New Roman"/>
            </a:endParaRPr>
          </a:p>
        </p:txBody>
      </p:sp>
      <p:pic>
        <p:nvPicPr>
          <p:cNvPr id="2" name="Picture 1" descr="ISS Carr's Mill Jun 4 20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6218098"/>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932367" cy="461665"/>
          </a:xfrm>
          <a:prstGeom prst="rect">
            <a:avLst/>
          </a:prstGeom>
          <a:noFill/>
        </p:spPr>
        <p:txBody>
          <a:bodyPr wrap="none" rtlCol="0">
            <a:spAutoFit/>
          </a:bodyPr>
          <a:lstStyle/>
          <a:p>
            <a:r>
              <a:rPr lang="en-US" sz="2400" dirty="0" smtClean="0">
                <a:solidFill>
                  <a:srgbClr val="CCFF33"/>
                </a:solidFill>
                <a:latin typeface="Times New Roman"/>
                <a:cs typeface="Times New Roman"/>
              </a:rPr>
              <a:t>Name</a:t>
            </a:r>
            <a:endParaRPr lang="en-US" sz="2400" dirty="0">
              <a:solidFill>
                <a:srgbClr val="CCFF33"/>
              </a:solidFill>
              <a:latin typeface="Times New Roman"/>
              <a:cs typeface="Times New Roman"/>
            </a:endParaRPr>
          </a:p>
        </p:txBody>
      </p:sp>
      <p:pic>
        <p:nvPicPr>
          <p:cNvPr id="2" name="Picture 1" descr="Anticrepuscular Rays Carrs Mill June 4 2013 photo by Gerald Elg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3158824"/>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So you </a:t>
            </a:r>
            <a:r>
              <a:rPr kumimoji="0" lang="en-US" sz="72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wanna</a:t>
            </a: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attend a regional star party?</a:t>
            </a:r>
          </a:p>
        </p:txBody>
      </p:sp>
    </p:spTree>
    <p:extLst>
      <p:ext uri="{BB962C8B-B14F-4D97-AF65-F5344CB8AC3E}">
        <p14:creationId xmlns:p14="http://schemas.microsoft.com/office/powerpoint/2010/main" val="23616711"/>
      </p:ext>
    </p:extLst>
  </p:cSld>
  <p:clrMapOvr>
    <a:masterClrMapping/>
  </p:clrMapOvr>
  <mc:AlternateContent xmlns:mc="http://schemas.openxmlformats.org/markup-compatibility/2006" xmlns:p14="http://schemas.microsoft.com/office/powerpoint/2010/main">
    <mc:Choice Requires="p14">
      <p:transition spd="slow" p14:dur="2000" advTm="2852"/>
    </mc:Choice>
    <mc:Fallback xmlns="">
      <p:transition xmlns:p14="http://schemas.microsoft.com/office/powerpoint/2010/main" spd="slow" advTm="2852"/>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 regional Star Party?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Lasts 2-7 nights</a:t>
            </a:r>
          </a:p>
          <a:p>
            <a:r>
              <a:rPr lang="en-US" dirty="0" smtClean="0"/>
              <a:t>Camp near your scope</a:t>
            </a:r>
          </a:p>
          <a:p>
            <a:r>
              <a:rPr lang="en-US" dirty="0" smtClean="0"/>
              <a:t>Typically at dark sites in the middle of nowhere</a:t>
            </a:r>
          </a:p>
          <a:p>
            <a:r>
              <a:rPr lang="en-US" dirty="0" smtClean="0"/>
              <a:t>Dozens to hundreds of attendees</a:t>
            </a:r>
          </a:p>
          <a:p>
            <a:r>
              <a:rPr lang="en-US" dirty="0" smtClean="0"/>
              <a:t>Lots of scopes (many huge </a:t>
            </a:r>
            <a:r>
              <a:rPr lang="en-US" dirty="0" err="1" smtClean="0"/>
              <a:t>dobs</a:t>
            </a:r>
            <a:r>
              <a:rPr lang="en-US" dirty="0" smtClean="0"/>
              <a:t> and sweet refractors)</a:t>
            </a:r>
          </a:p>
          <a:p>
            <a:r>
              <a:rPr lang="en-US" dirty="0" smtClean="0"/>
              <a:t>Fun!</a:t>
            </a:r>
            <a:endParaRPr lang="en-US" dirty="0"/>
          </a:p>
        </p:txBody>
      </p:sp>
    </p:spTree>
    <p:extLst>
      <p:ext uri="{BB962C8B-B14F-4D97-AF65-F5344CB8AC3E}">
        <p14:creationId xmlns:p14="http://schemas.microsoft.com/office/powerpoint/2010/main" val="30154438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 Party Etiquette</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9600" b="1" dirty="0" smtClean="0"/>
          </a:p>
        </p:txBody>
      </p:sp>
    </p:spTree>
    <p:extLst>
      <p:ext uri="{BB962C8B-B14F-4D97-AF65-F5344CB8AC3E}">
        <p14:creationId xmlns:p14="http://schemas.microsoft.com/office/powerpoint/2010/main" val="1704891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7070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 Librarian Wanted</a:t>
            </a:r>
          </a:p>
        </p:txBody>
      </p:sp>
      <p:sp>
        <p:nvSpPr>
          <p:cNvPr id="2" name="TextBox 1"/>
          <p:cNvSpPr txBox="1"/>
          <p:nvPr/>
        </p:nvSpPr>
        <p:spPr>
          <a:xfrm>
            <a:off x="984250" y="1955800"/>
            <a:ext cx="7175500" cy="3970318"/>
          </a:xfrm>
          <a:prstGeom prst="rect">
            <a:avLst/>
          </a:prstGeom>
          <a:noFill/>
        </p:spPr>
        <p:txBody>
          <a:bodyPr wrap="square" rtlCol="0">
            <a:spAutoFit/>
          </a:bodyPr>
          <a:lstStyle/>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Jim Nickel donated about 130 astronomy books to HAL in his will</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We need someone with about 10 linear feet of bookshelf space to be the club librarian</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713323941"/>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 Party Etiquette</a:t>
            </a:r>
            <a:endParaRPr lang="en-US" dirty="0"/>
          </a:p>
        </p:txBody>
      </p:sp>
      <p:sp>
        <p:nvSpPr>
          <p:cNvPr id="3" name="Content Placeholder 2"/>
          <p:cNvSpPr>
            <a:spLocks noGrp="1"/>
          </p:cNvSpPr>
          <p:nvPr>
            <p:ph idx="1"/>
          </p:nvPr>
        </p:nvSpPr>
        <p:spPr/>
        <p:txBody>
          <a:bodyPr>
            <a:normAutofit/>
          </a:bodyPr>
          <a:lstStyle/>
          <a:p>
            <a:pPr marL="0" indent="0" algn="ctr">
              <a:buNone/>
            </a:pPr>
            <a:r>
              <a:rPr lang="en-US" sz="9600" b="1" dirty="0" smtClean="0"/>
              <a:t>WHITE LIGHT IS EVIL!!!!!!!</a:t>
            </a:r>
          </a:p>
        </p:txBody>
      </p:sp>
    </p:spTree>
    <p:extLst>
      <p:ext uri="{BB962C8B-B14F-4D97-AF65-F5344CB8AC3E}">
        <p14:creationId xmlns:p14="http://schemas.microsoft.com/office/powerpoint/2010/main" val="2582490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bring?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All your astronomy gear (make a list!)</a:t>
            </a:r>
          </a:p>
          <a:p>
            <a:r>
              <a:rPr lang="en-US" dirty="0" smtClean="0"/>
              <a:t>Extra batteries (9V, AA, AAA, etc.) and other expendable supplies (chemical hand warmers, etc.)</a:t>
            </a:r>
          </a:p>
          <a:p>
            <a:r>
              <a:rPr lang="en-US" dirty="0" smtClean="0"/>
              <a:t>Battery chargers</a:t>
            </a:r>
          </a:p>
          <a:p>
            <a:r>
              <a:rPr lang="en-US" dirty="0" smtClean="0"/>
              <a:t>Camping gear (make a list!)</a:t>
            </a:r>
          </a:p>
          <a:p>
            <a:r>
              <a:rPr lang="en-US" dirty="0" smtClean="0"/>
              <a:t>Cold/wet weather gear (even in summer!)</a:t>
            </a:r>
          </a:p>
          <a:p>
            <a:r>
              <a:rPr lang="en-US" dirty="0" smtClean="0"/>
              <a:t>Food/snacks/water/coffee (sometimes)</a:t>
            </a:r>
          </a:p>
          <a:p>
            <a:r>
              <a:rPr lang="en-US" dirty="0" smtClean="0"/>
              <a:t>Medicine and first aid</a:t>
            </a:r>
            <a:endParaRPr lang="en-US" dirty="0"/>
          </a:p>
        </p:txBody>
      </p:sp>
    </p:spTree>
    <p:extLst>
      <p:ext uri="{BB962C8B-B14F-4D97-AF65-F5344CB8AC3E}">
        <p14:creationId xmlns:p14="http://schemas.microsoft.com/office/powerpoint/2010/main" val="2392570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go?</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Delmarva Stargaze/No Frills</a:t>
            </a:r>
          </a:p>
          <a:p>
            <a:r>
              <a:rPr lang="en-US" dirty="0" smtClean="0"/>
              <a:t>Mason Dixon</a:t>
            </a:r>
          </a:p>
          <a:p>
            <a:r>
              <a:rPr lang="en-US" dirty="0" smtClean="0"/>
              <a:t>Cherry Springs</a:t>
            </a:r>
          </a:p>
          <a:p>
            <a:r>
              <a:rPr lang="en-US" dirty="0" smtClean="0"/>
              <a:t>Almost Heaven</a:t>
            </a:r>
          </a:p>
          <a:p>
            <a:r>
              <a:rPr lang="en-US" dirty="0" err="1" smtClean="0"/>
              <a:t>Greenbank</a:t>
            </a:r>
            <a:r>
              <a:rPr lang="en-US" dirty="0" smtClean="0"/>
              <a:t> </a:t>
            </a:r>
            <a:r>
              <a:rPr lang="en-US" dirty="0" err="1" smtClean="0"/>
              <a:t>StarQuest</a:t>
            </a:r>
            <a:endParaRPr lang="en-US" dirty="0" smtClean="0"/>
          </a:p>
          <a:p>
            <a:r>
              <a:rPr lang="en-US" dirty="0" smtClean="0"/>
              <a:t>Winter Star Party</a:t>
            </a:r>
          </a:p>
          <a:p>
            <a:r>
              <a:rPr lang="en-US" dirty="0" smtClean="0"/>
              <a:t>Texas Star Party</a:t>
            </a:r>
            <a:endParaRPr lang="en-US" dirty="0"/>
          </a:p>
        </p:txBody>
      </p:sp>
    </p:spTree>
    <p:extLst>
      <p:ext uri="{BB962C8B-B14F-4D97-AF65-F5344CB8AC3E}">
        <p14:creationId xmlns:p14="http://schemas.microsoft.com/office/powerpoint/2010/main" val="623270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Demlarva</a:t>
            </a:r>
            <a:r>
              <a:rPr lang="en-US" dirty="0" smtClean="0"/>
              <a:t> Stargaze and No Frills</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Stargaze: Spring, No Frills: Fall</a:t>
            </a:r>
          </a:p>
          <a:p>
            <a:r>
              <a:rPr lang="en-US" dirty="0" smtClean="0"/>
              <a:t>Three nights: Thursday, Friday, Saturday</a:t>
            </a:r>
          </a:p>
          <a:p>
            <a:r>
              <a:rPr lang="en-US" dirty="0" smtClean="0"/>
              <a:t>Held at Tuckahoe State Park Equestrian Center – 60-90 minute drive</a:t>
            </a:r>
          </a:p>
          <a:p>
            <a:r>
              <a:rPr lang="en-US" dirty="0" smtClean="0"/>
              <a:t>Very laid back and friendly (&lt; 100 attendees)</a:t>
            </a:r>
          </a:p>
          <a:p>
            <a:r>
              <a:rPr lang="en-US" dirty="0" smtClean="0"/>
              <a:t>Relatively cheap (~$40)</a:t>
            </a:r>
          </a:p>
          <a:p>
            <a:r>
              <a:rPr lang="en-US" dirty="0" smtClean="0"/>
              <a:t>Relatively dark</a:t>
            </a:r>
          </a:p>
          <a:p>
            <a:r>
              <a:rPr lang="en-US" dirty="0" smtClean="0"/>
              <a:t>Dew and </a:t>
            </a:r>
            <a:r>
              <a:rPr lang="en-US" dirty="0" err="1" smtClean="0"/>
              <a:t>skeeters</a:t>
            </a:r>
            <a:r>
              <a:rPr lang="en-US" dirty="0" smtClean="0"/>
              <a:t> can be a problem</a:t>
            </a:r>
          </a:p>
          <a:p>
            <a:r>
              <a:rPr lang="en-US" dirty="0" smtClean="0"/>
              <a:t>Free coffee, but bring your own food (Fish Fry Saturday night), or hit local fast food in Denton</a:t>
            </a:r>
          </a:p>
          <a:p>
            <a:r>
              <a:rPr lang="en-US" dirty="0" smtClean="0"/>
              <a:t>No vendors or speakers, no bathrooms or showers (</a:t>
            </a:r>
            <a:r>
              <a:rPr lang="en-US" dirty="0" err="1" smtClean="0"/>
              <a:t>porta</a:t>
            </a:r>
            <a:r>
              <a:rPr lang="en-US" dirty="0" smtClean="0"/>
              <a:t> johns), but there is a small raffle</a:t>
            </a:r>
          </a:p>
          <a:p>
            <a:r>
              <a:rPr lang="en-US" dirty="0" smtClean="0"/>
              <a:t>No </a:t>
            </a:r>
            <a:r>
              <a:rPr lang="en-US" dirty="0" err="1" smtClean="0"/>
              <a:t>WiFi</a:t>
            </a:r>
            <a:r>
              <a:rPr lang="en-US" dirty="0" smtClean="0"/>
              <a:t>, but decent cell service</a:t>
            </a:r>
            <a:endParaRPr lang="en-US" dirty="0"/>
          </a:p>
        </p:txBody>
      </p:sp>
    </p:spTree>
    <p:extLst>
      <p:ext uri="{BB962C8B-B14F-4D97-AF65-F5344CB8AC3E}">
        <p14:creationId xmlns:p14="http://schemas.microsoft.com/office/powerpoint/2010/main" val="3411293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62"/>
            <a:ext cx="8229600" cy="1143000"/>
          </a:xfrm>
        </p:spPr>
        <p:txBody>
          <a:bodyPr/>
          <a:lstStyle/>
          <a:p>
            <a:r>
              <a:rPr lang="en-US" dirty="0" err="1" smtClean="0"/>
              <a:t>Demlarva</a:t>
            </a:r>
            <a:r>
              <a:rPr lang="en-US" dirty="0" smtClean="0"/>
              <a:t> Stargaze and No Frills</a:t>
            </a:r>
            <a:endParaRPr lang="en-US" dirty="0"/>
          </a:p>
        </p:txBody>
      </p:sp>
      <p:pic>
        <p:nvPicPr>
          <p:cNvPr id="4" name="Picture 3" descr="Screen Shot 2013-04-26 at 10.51.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900" y="927100"/>
            <a:ext cx="3708400" cy="5930900"/>
          </a:xfrm>
          <a:prstGeom prst="rect">
            <a:avLst/>
          </a:prstGeom>
        </p:spPr>
      </p:pic>
    </p:spTree>
    <p:extLst>
      <p:ext uri="{BB962C8B-B14F-4D97-AF65-F5344CB8AC3E}">
        <p14:creationId xmlns:p14="http://schemas.microsoft.com/office/powerpoint/2010/main" val="17490306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62"/>
            <a:ext cx="8229600" cy="1143000"/>
          </a:xfrm>
        </p:spPr>
        <p:txBody>
          <a:bodyPr/>
          <a:lstStyle/>
          <a:p>
            <a:r>
              <a:rPr lang="en-US" dirty="0" err="1" smtClean="0"/>
              <a:t>Demlarva</a:t>
            </a:r>
            <a:r>
              <a:rPr lang="en-US" dirty="0" smtClean="0"/>
              <a:t> Stargaze and No Frills</a:t>
            </a:r>
            <a:endParaRPr lang="en-US" dirty="0"/>
          </a:p>
        </p:txBody>
      </p:sp>
      <p:pic>
        <p:nvPicPr>
          <p:cNvPr id="3" name="Picture 2" descr="IMG_10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838200"/>
            <a:ext cx="8026400" cy="6019800"/>
          </a:xfrm>
          <a:prstGeom prst="rect">
            <a:avLst/>
          </a:prstGeom>
        </p:spPr>
      </p:pic>
      <p:sp>
        <p:nvSpPr>
          <p:cNvPr id="4" name="TextBox 3"/>
          <p:cNvSpPr txBox="1"/>
          <p:nvPr/>
        </p:nvSpPr>
        <p:spPr>
          <a:xfrm>
            <a:off x="546100" y="6396335"/>
            <a:ext cx="15568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Todd</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1568676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62"/>
            <a:ext cx="8229600" cy="1143000"/>
          </a:xfrm>
        </p:spPr>
        <p:txBody>
          <a:bodyPr/>
          <a:lstStyle/>
          <a:p>
            <a:r>
              <a:rPr lang="en-US" dirty="0" smtClean="0"/>
              <a:t>Delmarva </a:t>
            </a:r>
            <a:r>
              <a:rPr lang="en-US" dirty="0" smtClean="0"/>
              <a:t>Stargaze and No Frills</a:t>
            </a:r>
            <a:endParaRPr lang="en-US" dirty="0"/>
          </a:p>
        </p:txBody>
      </p:sp>
      <p:pic>
        <p:nvPicPr>
          <p:cNvPr id="3" name="Picture 2" descr="IMG_100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00300"/>
            <a:ext cx="9144000" cy="2048582"/>
          </a:xfrm>
          <a:prstGeom prst="rect">
            <a:avLst/>
          </a:prstGeom>
        </p:spPr>
      </p:pic>
      <p:sp>
        <p:nvSpPr>
          <p:cNvPr id="4" name="TextBox 3"/>
          <p:cNvSpPr txBox="1"/>
          <p:nvPr/>
        </p:nvSpPr>
        <p:spPr>
          <a:xfrm>
            <a:off x="546100" y="6396335"/>
            <a:ext cx="15568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Todd</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12951424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62"/>
            <a:ext cx="8229600" cy="1143000"/>
          </a:xfrm>
        </p:spPr>
        <p:txBody>
          <a:bodyPr/>
          <a:lstStyle/>
          <a:p>
            <a:r>
              <a:rPr lang="en-US" dirty="0" smtClean="0"/>
              <a:t>Delmarva </a:t>
            </a:r>
            <a:r>
              <a:rPr lang="en-US" dirty="0" smtClean="0"/>
              <a:t>Stargaze and No Frills</a:t>
            </a:r>
            <a:endParaRPr lang="en-US" dirty="0"/>
          </a:p>
        </p:txBody>
      </p:sp>
      <p:pic>
        <p:nvPicPr>
          <p:cNvPr id="4" name="Picture 3" descr="IMG_10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100" y="863600"/>
            <a:ext cx="4495800" cy="5994400"/>
          </a:xfrm>
          <a:prstGeom prst="rect">
            <a:avLst/>
          </a:prstGeom>
        </p:spPr>
      </p:pic>
      <p:sp>
        <p:nvSpPr>
          <p:cNvPr id="5" name="TextBox 4"/>
          <p:cNvSpPr txBox="1"/>
          <p:nvPr/>
        </p:nvSpPr>
        <p:spPr>
          <a:xfrm>
            <a:off x="546100" y="6396335"/>
            <a:ext cx="15568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Todd</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3860092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Mason Dixon</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Summer</a:t>
            </a:r>
          </a:p>
          <a:p>
            <a:r>
              <a:rPr lang="en-US" dirty="0" smtClean="0"/>
              <a:t>Four nights: Wednesday through Saturday</a:t>
            </a:r>
          </a:p>
          <a:p>
            <a:r>
              <a:rPr lang="en-US" dirty="0" smtClean="0"/>
              <a:t>Held on an airfield near York, PA (nice flat ground) – about 90 minute drive</a:t>
            </a:r>
          </a:p>
          <a:p>
            <a:r>
              <a:rPr lang="en-US" dirty="0" smtClean="0"/>
              <a:t>Laid back (&lt; 100 attendees)</a:t>
            </a:r>
          </a:p>
          <a:p>
            <a:r>
              <a:rPr lang="en-US" dirty="0" smtClean="0"/>
              <a:t>Relatively cheap (~$35)</a:t>
            </a:r>
          </a:p>
          <a:p>
            <a:r>
              <a:rPr lang="en-US" dirty="0" smtClean="0"/>
              <a:t>Relatively dark – maybe same as Tuckahoe</a:t>
            </a:r>
          </a:p>
          <a:p>
            <a:r>
              <a:rPr lang="en-US" dirty="0" smtClean="0"/>
              <a:t>Food vendor, but consider bringing food</a:t>
            </a:r>
          </a:p>
          <a:p>
            <a:r>
              <a:rPr lang="en-US" dirty="0" smtClean="0"/>
              <a:t>Speakers and vendors (raffle?)</a:t>
            </a:r>
          </a:p>
          <a:p>
            <a:r>
              <a:rPr lang="en-US" dirty="0" smtClean="0"/>
              <a:t>Real bathrooms, but no showers</a:t>
            </a:r>
          </a:p>
          <a:p>
            <a:r>
              <a:rPr lang="en-US" dirty="0" smtClean="0"/>
              <a:t>No </a:t>
            </a:r>
            <a:r>
              <a:rPr lang="en-US" dirty="0" err="1" smtClean="0"/>
              <a:t>WiFi</a:t>
            </a:r>
            <a:r>
              <a:rPr lang="en-US" dirty="0" smtClean="0"/>
              <a:t>, but decent cell service</a:t>
            </a:r>
            <a:endParaRPr lang="en-US" dirty="0"/>
          </a:p>
        </p:txBody>
      </p:sp>
    </p:spTree>
    <p:extLst>
      <p:ext uri="{BB962C8B-B14F-4D97-AF65-F5344CB8AC3E}">
        <p14:creationId xmlns:p14="http://schemas.microsoft.com/office/powerpoint/2010/main" val="35514898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
            <a:ext cx="8229600" cy="1143000"/>
          </a:xfrm>
        </p:spPr>
        <p:txBody>
          <a:bodyPr/>
          <a:lstStyle/>
          <a:p>
            <a:r>
              <a:rPr lang="en-US" dirty="0" smtClean="0"/>
              <a:t>Mason Dixon</a:t>
            </a:r>
            <a:endParaRPr lang="en-US" dirty="0"/>
          </a:p>
        </p:txBody>
      </p:sp>
      <p:sp>
        <p:nvSpPr>
          <p:cNvPr id="3" name="Content Placeholder 2"/>
          <p:cNvSpPr>
            <a:spLocks noGrp="1"/>
          </p:cNvSpPr>
          <p:nvPr>
            <p:ph idx="1"/>
          </p:nvPr>
        </p:nvSpPr>
        <p:spPr/>
        <p:txBody>
          <a:bodyPr/>
          <a:lstStyle/>
          <a:p>
            <a:r>
              <a:rPr lang="en-US" dirty="0" smtClean="0"/>
              <a:t>Map and pictures</a:t>
            </a:r>
            <a:endParaRPr lang="en-US" dirty="0"/>
          </a:p>
        </p:txBody>
      </p:sp>
      <p:pic>
        <p:nvPicPr>
          <p:cNvPr id="4" name="Picture 3" descr="Screen Shot 2013-04-26 at 10.58.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5631656"/>
          </a:xfrm>
          <a:prstGeom prst="rect">
            <a:avLst/>
          </a:prstGeom>
        </p:spPr>
      </p:pic>
    </p:spTree>
    <p:extLst>
      <p:ext uri="{BB962C8B-B14F-4D97-AF65-F5344CB8AC3E}">
        <p14:creationId xmlns:p14="http://schemas.microsoft.com/office/powerpoint/2010/main" val="145460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Stumper Question</a:t>
            </a:r>
          </a:p>
        </p:txBody>
      </p:sp>
    </p:spTree>
  </p:cSld>
  <p:clrMapOvr>
    <a:masterClrMapping/>
  </p:clrMapOvr>
  <mc:AlternateContent xmlns:mc="http://schemas.openxmlformats.org/markup-compatibility/2006" xmlns:p14="http://schemas.microsoft.com/office/powerpoint/2010/main">
    <mc:Choice Requires="p14">
      <p:transition spd="slow" p14:dur="2000" advTm="3030"/>
    </mc:Choice>
    <mc:Fallback xmlns="">
      <p:transition xmlns:p14="http://schemas.microsoft.com/office/powerpoint/2010/main" spd="slow" advTm="303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Cherry Springs</a:t>
            </a:r>
            <a:endParaRPr lang="en-US" dirty="0"/>
          </a:p>
        </p:txBody>
      </p:sp>
      <p:sp>
        <p:nvSpPr>
          <p:cNvPr id="3" name="Content Placeholder 2"/>
          <p:cNvSpPr>
            <a:spLocks noGrp="1"/>
          </p:cNvSpPr>
          <p:nvPr>
            <p:ph idx="1"/>
          </p:nvPr>
        </p:nvSpPr>
        <p:spPr/>
        <p:txBody>
          <a:bodyPr>
            <a:noAutofit/>
          </a:bodyPr>
          <a:lstStyle/>
          <a:p>
            <a:r>
              <a:rPr lang="en-US" sz="2000" dirty="0" smtClean="0"/>
              <a:t>CSSP: June, Black Forest: September</a:t>
            </a:r>
          </a:p>
          <a:p>
            <a:r>
              <a:rPr lang="en-US" sz="2000" dirty="0" smtClean="0"/>
              <a:t>CSSP: Three nights: Thursday, Friday, Saturday</a:t>
            </a:r>
          </a:p>
          <a:p>
            <a:r>
              <a:rPr lang="en-US" sz="2000" dirty="0" smtClean="0"/>
              <a:t>BFSP: Two nights:  Friday, Saturday</a:t>
            </a:r>
          </a:p>
          <a:p>
            <a:r>
              <a:rPr lang="en-US" sz="2000" dirty="0" smtClean="0"/>
              <a:t>Held at Cherry Springs State Park (IDA Dark Park), about 5-6 hour drive</a:t>
            </a:r>
          </a:p>
          <a:p>
            <a:r>
              <a:rPr lang="en-US" sz="2000" dirty="0" smtClean="0"/>
              <a:t>Dedicated astronomy park – </a:t>
            </a:r>
            <a:r>
              <a:rPr lang="en-US" sz="2000" b="1" dirty="0" smtClean="0"/>
              <a:t>VERY, VERY DARK</a:t>
            </a:r>
            <a:r>
              <a:rPr lang="en-US" sz="2000" dirty="0" smtClean="0"/>
              <a:t>!</a:t>
            </a:r>
          </a:p>
          <a:p>
            <a:r>
              <a:rPr lang="en-US" sz="2000" dirty="0" smtClean="0"/>
              <a:t>Hundreds of attendees – lots of big scopes.  </a:t>
            </a:r>
            <a:r>
              <a:rPr lang="en-US" sz="2000" b="1" dirty="0" smtClean="0"/>
              <a:t>Often sells out</a:t>
            </a:r>
            <a:r>
              <a:rPr lang="en-US" sz="2000" dirty="0" smtClean="0"/>
              <a:t>.</a:t>
            </a:r>
          </a:p>
          <a:p>
            <a:r>
              <a:rPr lang="en-US" sz="2000" dirty="0" smtClean="0"/>
              <a:t>AC Electrical all over the field</a:t>
            </a:r>
          </a:p>
          <a:p>
            <a:r>
              <a:rPr lang="en-US" sz="2000" dirty="0" smtClean="0"/>
              <a:t>Relatively cheap (~$40)</a:t>
            </a:r>
          </a:p>
          <a:p>
            <a:r>
              <a:rPr lang="en-US" sz="2000" dirty="0" smtClean="0"/>
              <a:t>Dew and </a:t>
            </a:r>
            <a:r>
              <a:rPr lang="en-US" sz="2000" dirty="0" err="1" smtClean="0"/>
              <a:t>skeeters</a:t>
            </a:r>
            <a:r>
              <a:rPr lang="en-US" sz="2000" dirty="0" smtClean="0"/>
              <a:t> can be a problem</a:t>
            </a:r>
          </a:p>
          <a:p>
            <a:r>
              <a:rPr lang="en-US" sz="2000" dirty="0" smtClean="0"/>
              <a:t>Food vendor quite good and up all night</a:t>
            </a:r>
          </a:p>
          <a:p>
            <a:r>
              <a:rPr lang="en-US" sz="2000" dirty="0" smtClean="0"/>
              <a:t>Quite a few vendors, good raffle, and good speakers</a:t>
            </a:r>
          </a:p>
          <a:p>
            <a:r>
              <a:rPr lang="en-US" sz="2000" dirty="0" smtClean="0"/>
              <a:t>Real bathrooms, showers available at nearby park</a:t>
            </a:r>
          </a:p>
          <a:p>
            <a:r>
              <a:rPr lang="en-US" sz="2000" dirty="0" smtClean="0"/>
              <a:t>Very spotty cell service, but they have </a:t>
            </a:r>
            <a:r>
              <a:rPr lang="en-US" sz="2000" dirty="0" err="1" smtClean="0"/>
              <a:t>WiFi</a:t>
            </a:r>
            <a:r>
              <a:rPr lang="en-US" sz="2000" dirty="0" smtClean="0"/>
              <a:t>, though it can be flaky</a:t>
            </a:r>
            <a:endParaRPr lang="en-US" sz="2000" dirty="0"/>
          </a:p>
        </p:txBody>
      </p:sp>
    </p:spTree>
    <p:extLst>
      <p:ext uri="{BB962C8B-B14F-4D97-AF65-F5344CB8AC3E}">
        <p14:creationId xmlns:p14="http://schemas.microsoft.com/office/powerpoint/2010/main" val="2844347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4-26 at 11.01.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0"/>
            <a:ext cx="4419325" cy="6858000"/>
          </a:xfrm>
          <a:prstGeom prst="rect">
            <a:avLst/>
          </a:prstGeom>
        </p:spPr>
      </p:pic>
      <p:sp>
        <p:nvSpPr>
          <p:cNvPr id="2" name="Title 1"/>
          <p:cNvSpPr>
            <a:spLocks noGrp="1"/>
          </p:cNvSpPr>
          <p:nvPr>
            <p:ph type="title"/>
          </p:nvPr>
        </p:nvSpPr>
        <p:spPr>
          <a:xfrm>
            <a:off x="-2019300" y="0"/>
            <a:ext cx="8229600" cy="1143000"/>
          </a:xfrm>
        </p:spPr>
        <p:txBody>
          <a:bodyPr/>
          <a:lstStyle/>
          <a:p>
            <a:r>
              <a:rPr lang="en-US" dirty="0" smtClean="0"/>
              <a:t>Cherry Springs</a:t>
            </a:r>
            <a:endParaRPr lang="en-US" dirty="0"/>
          </a:p>
        </p:txBody>
      </p:sp>
    </p:spTree>
    <p:extLst>
      <p:ext uri="{BB962C8B-B14F-4D97-AF65-F5344CB8AC3E}">
        <p14:creationId xmlns:p14="http://schemas.microsoft.com/office/powerpoint/2010/main" val="38407049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1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20662"/>
            <a:ext cx="8229600" cy="1143000"/>
          </a:xfrm>
        </p:spPr>
        <p:txBody>
          <a:bodyPr/>
          <a:lstStyle/>
          <a:p>
            <a:r>
              <a:rPr lang="en-US" dirty="0" smtClean="0">
                <a:solidFill>
                  <a:schemeClr val="bg1"/>
                </a:solidFill>
              </a:rPr>
              <a:t>Cherry Springs</a:t>
            </a:r>
            <a:endParaRPr lang="en-US" dirty="0">
              <a:solidFill>
                <a:schemeClr val="bg1"/>
              </a:solidFill>
            </a:endParaRPr>
          </a:p>
        </p:txBody>
      </p:sp>
      <p:sp>
        <p:nvSpPr>
          <p:cNvPr id="4" name="TextBox 3"/>
          <p:cNvSpPr txBox="1"/>
          <p:nvPr/>
        </p:nvSpPr>
        <p:spPr>
          <a:xfrm>
            <a:off x="546100" y="6396335"/>
            <a:ext cx="15568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Todd</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2096720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1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20662"/>
            <a:ext cx="8229600" cy="1143000"/>
          </a:xfrm>
        </p:spPr>
        <p:txBody>
          <a:bodyPr/>
          <a:lstStyle/>
          <a:p>
            <a:r>
              <a:rPr lang="en-US" dirty="0" smtClean="0"/>
              <a:t>Cherry Springs</a:t>
            </a:r>
            <a:endParaRPr lang="en-US" dirty="0"/>
          </a:p>
        </p:txBody>
      </p:sp>
      <p:sp>
        <p:nvSpPr>
          <p:cNvPr id="4" name="TextBox 3"/>
          <p:cNvSpPr txBox="1"/>
          <p:nvPr/>
        </p:nvSpPr>
        <p:spPr>
          <a:xfrm>
            <a:off x="546100" y="6396335"/>
            <a:ext cx="15568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Todd</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1761065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24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20662"/>
            <a:ext cx="8229600" cy="1143000"/>
          </a:xfrm>
        </p:spPr>
        <p:txBody>
          <a:bodyPr/>
          <a:lstStyle/>
          <a:p>
            <a:r>
              <a:rPr lang="en-US" dirty="0" smtClean="0">
                <a:solidFill>
                  <a:schemeClr val="bg1"/>
                </a:solidFill>
              </a:rPr>
              <a:t>Cherry Springs</a:t>
            </a:r>
            <a:endParaRPr lang="en-US" dirty="0">
              <a:solidFill>
                <a:schemeClr val="bg1"/>
              </a:solidFill>
            </a:endParaRPr>
          </a:p>
        </p:txBody>
      </p:sp>
      <p:sp>
        <p:nvSpPr>
          <p:cNvPr id="5" name="TextBox 4"/>
          <p:cNvSpPr txBox="1"/>
          <p:nvPr/>
        </p:nvSpPr>
        <p:spPr>
          <a:xfrm>
            <a:off x="546100" y="6396335"/>
            <a:ext cx="1869021" cy="461665"/>
          </a:xfrm>
          <a:prstGeom prst="rect">
            <a:avLst/>
          </a:prstGeom>
          <a:noFill/>
        </p:spPr>
        <p:txBody>
          <a:bodyPr wrap="none" rtlCol="0">
            <a:spAutoFit/>
          </a:bodyPr>
          <a:lstStyle/>
          <a:p>
            <a:r>
              <a:rPr lang="en-US" sz="2400" dirty="0" smtClean="0">
                <a:solidFill>
                  <a:srgbClr val="CCFF33"/>
                </a:solidFill>
                <a:latin typeface="Times New Roman"/>
                <a:cs typeface="Times New Roman"/>
              </a:rPr>
              <a:t>Dave Tillman</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42474177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2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20662"/>
            <a:ext cx="8229600" cy="1143000"/>
          </a:xfrm>
        </p:spPr>
        <p:txBody>
          <a:bodyPr/>
          <a:lstStyle/>
          <a:p>
            <a:r>
              <a:rPr lang="en-US" dirty="0" smtClean="0">
                <a:solidFill>
                  <a:schemeClr val="bg1"/>
                </a:solidFill>
              </a:rPr>
              <a:t>Cherry Springs</a:t>
            </a:r>
            <a:endParaRPr lang="en-US" dirty="0">
              <a:solidFill>
                <a:schemeClr val="bg1"/>
              </a:solidFill>
            </a:endParaRPr>
          </a:p>
        </p:txBody>
      </p:sp>
      <p:sp>
        <p:nvSpPr>
          <p:cNvPr id="5" name="TextBox 4"/>
          <p:cNvSpPr txBox="1"/>
          <p:nvPr/>
        </p:nvSpPr>
        <p:spPr>
          <a:xfrm>
            <a:off x="0" y="0"/>
            <a:ext cx="1869021" cy="461665"/>
          </a:xfrm>
          <a:prstGeom prst="rect">
            <a:avLst/>
          </a:prstGeom>
          <a:noFill/>
        </p:spPr>
        <p:txBody>
          <a:bodyPr wrap="none" rtlCol="0">
            <a:spAutoFit/>
          </a:bodyPr>
          <a:lstStyle/>
          <a:p>
            <a:r>
              <a:rPr lang="en-US" sz="2400" dirty="0" smtClean="0">
                <a:solidFill>
                  <a:srgbClr val="CCFF33"/>
                </a:solidFill>
                <a:latin typeface="Times New Roman"/>
                <a:cs typeface="Times New Roman"/>
              </a:rPr>
              <a:t>Dave Tillman</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33585410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Almost Heaven Star Party</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Held at The Mountain Institute on Spruce Knob, WV, about 5-6 hour drive, in late August or September</a:t>
            </a:r>
          </a:p>
          <a:p>
            <a:r>
              <a:rPr lang="en-US" dirty="0" smtClean="0"/>
              <a:t>Four nights: Friday through Tuesday</a:t>
            </a:r>
          </a:p>
          <a:p>
            <a:r>
              <a:rPr lang="en-US" dirty="0" smtClean="0"/>
              <a:t>Middle of nowhere, at &gt; 4,000 </a:t>
            </a:r>
            <a:r>
              <a:rPr lang="en-US" dirty="0" err="1" smtClean="0"/>
              <a:t>ft</a:t>
            </a:r>
            <a:r>
              <a:rPr lang="en-US" dirty="0" smtClean="0"/>
              <a:t> – </a:t>
            </a:r>
            <a:r>
              <a:rPr lang="en-US" b="1" dirty="0" smtClean="0"/>
              <a:t>VERY, VERY DARK</a:t>
            </a:r>
            <a:r>
              <a:rPr lang="en-US" dirty="0" smtClean="0"/>
              <a:t>!</a:t>
            </a:r>
          </a:p>
          <a:p>
            <a:r>
              <a:rPr lang="en-US" dirty="0" smtClean="0"/>
              <a:t>Hundreds of attendees – </a:t>
            </a:r>
            <a:r>
              <a:rPr lang="en-US" b="1" dirty="0" smtClean="0"/>
              <a:t>ALWAYS SELLS OUT</a:t>
            </a:r>
          </a:p>
          <a:p>
            <a:r>
              <a:rPr lang="en-US" dirty="0" smtClean="0"/>
              <a:t>No AC on field, but can recharge batteries at Yurt</a:t>
            </a:r>
          </a:p>
          <a:p>
            <a:r>
              <a:rPr lang="en-US" dirty="0" smtClean="0"/>
              <a:t>Moderately expensive (~$100+)</a:t>
            </a:r>
          </a:p>
          <a:p>
            <a:r>
              <a:rPr lang="en-US" dirty="0" smtClean="0"/>
              <a:t>Weather variable and can be extreme (and cold!)</a:t>
            </a:r>
          </a:p>
          <a:p>
            <a:r>
              <a:rPr lang="en-US" dirty="0" smtClean="0"/>
              <a:t>Meal plan excellent, but not cheap</a:t>
            </a:r>
          </a:p>
          <a:p>
            <a:r>
              <a:rPr lang="en-US" dirty="0" smtClean="0"/>
              <a:t>Several vendors, great raffle, and excellent speakers</a:t>
            </a:r>
          </a:p>
          <a:p>
            <a:r>
              <a:rPr lang="en-US" dirty="0" smtClean="0"/>
              <a:t>Real bathrooms</a:t>
            </a:r>
            <a:r>
              <a:rPr lang="en-US" dirty="0"/>
              <a:t> </a:t>
            </a:r>
            <a:r>
              <a:rPr lang="en-US" dirty="0" smtClean="0"/>
              <a:t>and showers!</a:t>
            </a:r>
          </a:p>
          <a:p>
            <a:r>
              <a:rPr lang="en-US" dirty="0" smtClean="0"/>
              <a:t>No wireless service (National Radio Quiet Zone), but </a:t>
            </a:r>
            <a:r>
              <a:rPr lang="en-US" dirty="0" err="1" smtClean="0"/>
              <a:t>WiFi</a:t>
            </a:r>
            <a:r>
              <a:rPr lang="en-US" dirty="0" smtClean="0"/>
              <a:t> available</a:t>
            </a:r>
          </a:p>
          <a:p>
            <a:r>
              <a:rPr lang="en-US" dirty="0" smtClean="0"/>
              <a:t>Field can be uneven; scope setup can be challenging</a:t>
            </a:r>
            <a:endParaRPr lang="en-US" dirty="0"/>
          </a:p>
        </p:txBody>
      </p:sp>
    </p:spTree>
    <p:extLst>
      <p:ext uri="{BB962C8B-B14F-4D97-AF65-F5344CB8AC3E}">
        <p14:creationId xmlns:p14="http://schemas.microsoft.com/office/powerpoint/2010/main" val="39847142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5-04 at 4.41.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3535"/>
          </a:xfrm>
          <a:prstGeom prst="rect">
            <a:avLst/>
          </a:prstGeom>
        </p:spPr>
      </p:pic>
    </p:spTree>
    <p:extLst>
      <p:ext uri="{BB962C8B-B14F-4D97-AF65-F5344CB8AC3E}">
        <p14:creationId xmlns:p14="http://schemas.microsoft.com/office/powerpoint/2010/main" val="42311457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5-04 at 4.37.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77" y="-5579"/>
            <a:ext cx="9712877" cy="6863579"/>
          </a:xfrm>
          <a:prstGeom prst="rect">
            <a:avLst/>
          </a:prstGeom>
        </p:spPr>
      </p:pic>
    </p:spTree>
    <p:extLst>
      <p:ext uri="{BB962C8B-B14F-4D97-AF65-F5344CB8AC3E}">
        <p14:creationId xmlns:p14="http://schemas.microsoft.com/office/powerpoint/2010/main" val="22712951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2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03163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457200" y="2556961"/>
            <a:ext cx="8229600" cy="17440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What have I got in my pocket?</a:t>
            </a:r>
          </a:p>
        </p:txBody>
      </p:sp>
    </p:spTree>
    <p:extLst>
      <p:ext uri="{BB962C8B-B14F-4D97-AF65-F5344CB8AC3E}">
        <p14:creationId xmlns:p14="http://schemas.microsoft.com/office/powerpoint/2010/main" val="135798117"/>
      </p:ext>
    </p:extLst>
  </p:cSld>
  <p:clrMapOvr>
    <a:masterClrMapping/>
  </p:clrMapOvr>
  <mc:AlternateContent xmlns:mc="http://schemas.openxmlformats.org/markup-compatibility/2006" xmlns:p14="http://schemas.microsoft.com/office/powerpoint/2010/main">
    <mc:Choice Requires="p14">
      <p:transition spd="slow" p14:dur="2000" advTm="135209"/>
    </mc:Choice>
    <mc:Fallback xmlns="">
      <p:transition xmlns:p14="http://schemas.microsoft.com/office/powerpoint/2010/main" spd="slow" advTm="135209"/>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2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32376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2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95979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60326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Almost Heaven Star Party</a:t>
            </a:r>
            <a:endParaRPr lang="en-US" dirty="0"/>
          </a:p>
        </p:txBody>
      </p:sp>
      <p:pic>
        <p:nvPicPr>
          <p:cNvPr id="4" name="Picture 3" descr="IMG_02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28531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Almost Heaven Star Party</a:t>
            </a:r>
            <a:endParaRPr lang="en-US" dirty="0"/>
          </a:p>
        </p:txBody>
      </p:sp>
      <p:pic>
        <p:nvPicPr>
          <p:cNvPr id="3" name="Picture 2" descr="IMG_76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00"/>
            <a:ext cx="9144000" cy="6096000"/>
          </a:xfrm>
          <a:prstGeom prst="rect">
            <a:avLst/>
          </a:prstGeom>
        </p:spPr>
      </p:pic>
    </p:spTree>
    <p:extLst>
      <p:ext uri="{BB962C8B-B14F-4D97-AF65-F5344CB8AC3E}">
        <p14:creationId xmlns:p14="http://schemas.microsoft.com/office/powerpoint/2010/main" val="31050405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1405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Greenbank</a:t>
            </a:r>
            <a:r>
              <a:rPr lang="en-US" dirty="0" smtClean="0"/>
              <a:t> </a:t>
            </a:r>
            <a:r>
              <a:rPr lang="en-US" dirty="0" err="1" smtClean="0"/>
              <a:t>StarQuest</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Four nights:  Wednesday-Sunday</a:t>
            </a:r>
          </a:p>
          <a:p>
            <a:r>
              <a:rPr lang="en-US" dirty="0" smtClean="0"/>
              <a:t>Held at National Radio Astronomy Observatory, </a:t>
            </a:r>
            <a:r>
              <a:rPr lang="en-US" dirty="0" err="1" smtClean="0"/>
              <a:t>Greenbank</a:t>
            </a:r>
            <a:r>
              <a:rPr lang="en-US" dirty="0" smtClean="0"/>
              <a:t>, WV, about 5-6 hour drive, usually in July</a:t>
            </a:r>
          </a:p>
          <a:p>
            <a:r>
              <a:rPr lang="en-US" dirty="0" smtClean="0"/>
              <a:t>Extremely cool facility, and very family friendly</a:t>
            </a:r>
          </a:p>
          <a:p>
            <a:r>
              <a:rPr lang="en-US" dirty="0" smtClean="0"/>
              <a:t>Almost as dark as AHSP, but you’re in a valley – dew and fog is bad</a:t>
            </a:r>
          </a:p>
          <a:p>
            <a:r>
              <a:rPr lang="en-US" dirty="0" smtClean="0"/>
              <a:t>100-200 attendees</a:t>
            </a:r>
          </a:p>
          <a:p>
            <a:r>
              <a:rPr lang="en-US" dirty="0" smtClean="0"/>
              <a:t>Flat field, no AC on field, but can recharge batteries at barn</a:t>
            </a:r>
          </a:p>
          <a:p>
            <a:r>
              <a:rPr lang="en-US" dirty="0" smtClean="0"/>
              <a:t>Moderately expensive (~$85)</a:t>
            </a:r>
          </a:p>
          <a:p>
            <a:r>
              <a:rPr lang="en-US" dirty="0" smtClean="0"/>
              <a:t>Meal plan quite good in cafeteria, Starlight Café has great milkshakes</a:t>
            </a:r>
          </a:p>
          <a:p>
            <a:r>
              <a:rPr lang="en-US" dirty="0" smtClean="0"/>
              <a:t>Quite a few vendors, good raffle, and lots of excellent speakers</a:t>
            </a:r>
          </a:p>
          <a:p>
            <a:r>
              <a:rPr lang="en-US" dirty="0" smtClean="0"/>
              <a:t>No wireless service (National Radio Quiet Zone), but Internet available in computer lab</a:t>
            </a:r>
          </a:p>
          <a:p>
            <a:r>
              <a:rPr lang="en-US" dirty="0" smtClean="0"/>
              <a:t>Electronics on the field can cause problems for Radio Telescopes – you might be asked to turn some things off.  Leave your cell phone off.</a:t>
            </a:r>
          </a:p>
          <a:p>
            <a:r>
              <a:rPr lang="en-US" dirty="0" smtClean="0"/>
              <a:t>Real bathrooms</a:t>
            </a:r>
            <a:r>
              <a:rPr lang="en-US" dirty="0"/>
              <a:t> </a:t>
            </a:r>
            <a:r>
              <a:rPr lang="en-US" dirty="0" smtClean="0"/>
              <a:t>and showers – bunkhouse available at slight extra cost</a:t>
            </a:r>
            <a:endParaRPr lang="en-US" dirty="0"/>
          </a:p>
        </p:txBody>
      </p:sp>
    </p:spTree>
    <p:extLst>
      <p:ext uri="{BB962C8B-B14F-4D97-AF65-F5344CB8AC3E}">
        <p14:creationId xmlns:p14="http://schemas.microsoft.com/office/powerpoint/2010/main" val="28046307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5275385" cy="6858000"/>
          </a:xfrm>
          <a:prstGeom prst="rect">
            <a:avLst/>
          </a:prstGeom>
        </p:spPr>
      </p:pic>
    </p:spTree>
    <p:extLst>
      <p:ext uri="{BB962C8B-B14F-4D97-AF65-F5344CB8AC3E}">
        <p14:creationId xmlns:p14="http://schemas.microsoft.com/office/powerpoint/2010/main" val="8661036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Greenbank</a:t>
            </a:r>
            <a:r>
              <a:rPr lang="en-US" dirty="0" smtClean="0"/>
              <a:t> </a:t>
            </a:r>
            <a:r>
              <a:rPr lang="en-US" dirty="0" err="1" smtClean="0"/>
              <a:t>StarQuest</a:t>
            </a:r>
            <a:endParaRPr lang="en-US" dirty="0"/>
          </a:p>
        </p:txBody>
      </p:sp>
      <p:pic>
        <p:nvPicPr>
          <p:cNvPr id="5" name="Picture 4" descr="Screen Shot 2013-06-19 at 11.14.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7134"/>
            <a:ext cx="9144000" cy="5136366"/>
          </a:xfrm>
          <a:prstGeom prst="rect">
            <a:avLst/>
          </a:prstGeom>
        </p:spPr>
      </p:pic>
    </p:spTree>
    <p:extLst>
      <p:ext uri="{BB962C8B-B14F-4D97-AF65-F5344CB8AC3E}">
        <p14:creationId xmlns:p14="http://schemas.microsoft.com/office/powerpoint/2010/main" val="23165027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Greenbank</a:t>
            </a:r>
            <a:r>
              <a:rPr lang="en-US" dirty="0" smtClean="0"/>
              <a:t> </a:t>
            </a:r>
            <a:r>
              <a:rPr lang="en-US" dirty="0" err="1" smtClean="0"/>
              <a:t>StarQuest</a:t>
            </a:r>
            <a:endParaRPr lang="en-US" dirty="0"/>
          </a:p>
        </p:txBody>
      </p:sp>
      <p:pic>
        <p:nvPicPr>
          <p:cNvPr id="3" name="Picture 2" descr="Screen Shot 2013-06-19 at 11.1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300"/>
            <a:ext cx="9144000" cy="5937662"/>
          </a:xfrm>
          <a:prstGeom prst="rect">
            <a:avLst/>
          </a:prstGeom>
        </p:spPr>
      </p:pic>
    </p:spTree>
    <p:extLst>
      <p:ext uri="{BB962C8B-B14F-4D97-AF65-F5344CB8AC3E}">
        <p14:creationId xmlns:p14="http://schemas.microsoft.com/office/powerpoint/2010/main" val="1253075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2" name="Picture 1" descr="venus-phase1.gif.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00" y="-4875"/>
            <a:ext cx="8877300" cy="6849490"/>
          </a:xfrm>
          <a:prstGeom prst="rect">
            <a:avLst/>
          </a:prstGeom>
        </p:spPr>
      </p:pic>
    </p:spTree>
    <p:extLst>
      <p:ext uri="{BB962C8B-B14F-4D97-AF65-F5344CB8AC3E}">
        <p14:creationId xmlns:p14="http://schemas.microsoft.com/office/powerpoint/2010/main" val="961206937"/>
      </p:ext>
    </p:extLst>
  </p:cSld>
  <p:clrMapOvr>
    <a:masterClrMapping/>
  </p:clrMapOvr>
  <mc:AlternateContent xmlns:mc="http://schemas.openxmlformats.org/markup-compatibility/2006" xmlns:p14="http://schemas.microsoft.com/office/powerpoint/2010/main">
    <mc:Choice Requires="p14">
      <p:transition spd="slow" p14:dur="2000" advTm="135209"/>
    </mc:Choice>
    <mc:Fallback xmlns="">
      <p:transition xmlns:p14="http://schemas.microsoft.com/office/powerpoint/2010/main" spd="slow" advTm="135209"/>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31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Star Party</a:t>
            </a:r>
            <a:endParaRPr lang="en-US" dirty="0"/>
          </a:p>
        </p:txBody>
      </p:sp>
      <p:sp>
        <p:nvSpPr>
          <p:cNvPr id="3" name="Content Placeholder 2"/>
          <p:cNvSpPr>
            <a:spLocks noGrp="1"/>
          </p:cNvSpPr>
          <p:nvPr>
            <p:ph idx="1"/>
          </p:nvPr>
        </p:nvSpPr>
        <p:spPr>
          <a:xfrm>
            <a:off x="457200" y="1397000"/>
            <a:ext cx="8229600" cy="5105400"/>
          </a:xfrm>
        </p:spPr>
        <p:txBody>
          <a:bodyPr>
            <a:normAutofit fontScale="47500" lnSpcReduction="20000"/>
          </a:bodyPr>
          <a:lstStyle/>
          <a:p>
            <a:r>
              <a:rPr lang="en-US" dirty="0" smtClean="0"/>
              <a:t>February 24-March 2, 2014 – </a:t>
            </a:r>
            <a:r>
              <a:rPr lang="en-US" b="1" dirty="0" smtClean="0"/>
              <a:t>SIX NIGHTS!</a:t>
            </a:r>
          </a:p>
          <a:p>
            <a:r>
              <a:rPr lang="en-US" dirty="0" smtClean="0"/>
              <a:t>Held at Camp </a:t>
            </a:r>
            <a:r>
              <a:rPr lang="en-US" dirty="0" err="1" smtClean="0"/>
              <a:t>Wesumkee</a:t>
            </a:r>
            <a:r>
              <a:rPr lang="en-US" dirty="0" smtClean="0"/>
              <a:t>, Scout Key, FL</a:t>
            </a:r>
          </a:p>
          <a:p>
            <a:r>
              <a:rPr lang="en-US" dirty="0" smtClean="0"/>
              <a:t>Very dark to the South, light domes to Northwest and Northeast</a:t>
            </a:r>
          </a:p>
          <a:p>
            <a:r>
              <a:rPr lang="en-US" b="1" dirty="0" smtClean="0"/>
              <a:t>25* latitude – Orion is at ~ 60*, Omega Centauri gets to 18*, and Eta Carina nebula gets to about 7*</a:t>
            </a:r>
          </a:p>
          <a:p>
            <a:r>
              <a:rPr lang="en-US" b="1" dirty="0" smtClean="0"/>
              <a:t>Best seeing conditions you have ever seen!</a:t>
            </a:r>
          </a:p>
          <a:p>
            <a:r>
              <a:rPr lang="en-US" b="1" dirty="0" smtClean="0"/>
              <a:t>Daytime highs in the 70s to 80, night time lows in 60s to 70s</a:t>
            </a:r>
          </a:p>
          <a:p>
            <a:r>
              <a:rPr lang="en-US" dirty="0" smtClean="0"/>
              <a:t>Hundreds of attendees – lots of big scopes.  Used to sell out every year, hasn’t in several years</a:t>
            </a:r>
          </a:p>
          <a:p>
            <a:r>
              <a:rPr lang="en-US" dirty="0" smtClean="0"/>
              <a:t>AC Electrical all over the field (bring your own 100’ extension cord)</a:t>
            </a:r>
          </a:p>
          <a:p>
            <a:r>
              <a:rPr lang="en-US" dirty="0" smtClean="0"/>
              <a:t>Expensive to register, and to get there (~$180 registration and camping)</a:t>
            </a:r>
          </a:p>
          <a:p>
            <a:r>
              <a:rPr lang="en-US" dirty="0" smtClean="0"/>
              <a:t>Dew and wind can be a problem</a:t>
            </a:r>
          </a:p>
          <a:p>
            <a:r>
              <a:rPr lang="en-US" dirty="0" smtClean="0"/>
              <a:t>Food vendor quite good, but you’re only 20-30 minutes from civilization and excellent restaurants</a:t>
            </a:r>
          </a:p>
          <a:p>
            <a:r>
              <a:rPr lang="en-US" dirty="0" smtClean="0"/>
              <a:t>Many vendors, excellent raffle, and excellent speakers</a:t>
            </a:r>
          </a:p>
          <a:p>
            <a:r>
              <a:rPr lang="en-US" dirty="0" smtClean="0"/>
              <a:t>Real bathrooms</a:t>
            </a:r>
            <a:r>
              <a:rPr lang="en-US" dirty="0"/>
              <a:t> </a:t>
            </a:r>
            <a:r>
              <a:rPr lang="en-US" dirty="0" smtClean="0"/>
              <a:t>and showers</a:t>
            </a:r>
          </a:p>
          <a:p>
            <a:r>
              <a:rPr lang="en-US" dirty="0" smtClean="0"/>
              <a:t>No </a:t>
            </a:r>
            <a:r>
              <a:rPr lang="en-US" dirty="0" err="1" smtClean="0"/>
              <a:t>WiFi</a:t>
            </a:r>
            <a:r>
              <a:rPr lang="en-US" dirty="0" smtClean="0"/>
              <a:t>, but good cell service</a:t>
            </a:r>
            <a:endParaRPr lang="en-US" dirty="0"/>
          </a:p>
        </p:txBody>
      </p:sp>
    </p:spTree>
    <p:extLst>
      <p:ext uri="{BB962C8B-B14F-4D97-AF65-F5344CB8AC3E}">
        <p14:creationId xmlns:p14="http://schemas.microsoft.com/office/powerpoint/2010/main" val="32734331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97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p:txBody>
          <a:bodyPr/>
          <a:lstStyle/>
          <a:p>
            <a:r>
              <a:rPr lang="en-US" dirty="0" smtClean="0"/>
              <a:t>Winter Star Party</a:t>
            </a:r>
            <a:endParaRPr lang="en-US" dirty="0"/>
          </a:p>
        </p:txBody>
      </p:sp>
    </p:spTree>
    <p:extLst>
      <p:ext uri="{BB962C8B-B14F-4D97-AF65-F5344CB8AC3E}">
        <p14:creationId xmlns:p14="http://schemas.microsoft.com/office/powerpoint/2010/main" val="16690209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19700" cy="1143000"/>
          </a:xfrm>
        </p:spPr>
        <p:txBody>
          <a:bodyPr/>
          <a:lstStyle/>
          <a:p>
            <a:r>
              <a:rPr lang="en-US" dirty="0" smtClean="0"/>
              <a:t>Winter Star Party</a:t>
            </a:r>
            <a:endParaRPr lang="en-US" dirty="0"/>
          </a:p>
        </p:txBody>
      </p:sp>
      <p:sp>
        <p:nvSpPr>
          <p:cNvPr id="3" name="Content Placeholder 2"/>
          <p:cNvSpPr>
            <a:spLocks noGrp="1"/>
          </p:cNvSpPr>
          <p:nvPr>
            <p:ph idx="1"/>
          </p:nvPr>
        </p:nvSpPr>
        <p:spPr>
          <a:xfrm>
            <a:off x="457200" y="1600200"/>
            <a:ext cx="5156200" cy="4525963"/>
          </a:xfrm>
        </p:spPr>
        <p:txBody>
          <a:bodyPr>
            <a:normAutofit fontScale="92500" lnSpcReduction="20000"/>
          </a:bodyPr>
          <a:lstStyle/>
          <a:p>
            <a:r>
              <a:rPr lang="en-US" dirty="0" smtClean="0"/>
              <a:t>Auto Train is easiest</a:t>
            </a:r>
          </a:p>
          <a:p>
            <a:r>
              <a:rPr lang="en-US" dirty="0" smtClean="0"/>
              <a:t>Depart Lorton, VA @ 4 pm</a:t>
            </a:r>
          </a:p>
          <a:p>
            <a:r>
              <a:rPr lang="en-US" dirty="0" smtClean="0"/>
              <a:t>Arrive Sanford, FL @ 8 am</a:t>
            </a:r>
          </a:p>
          <a:p>
            <a:r>
              <a:rPr lang="en-US" dirty="0" smtClean="0"/>
              <a:t>Get a sleeping birth</a:t>
            </a:r>
          </a:p>
          <a:p>
            <a:r>
              <a:rPr lang="en-US" dirty="0" smtClean="0"/>
              <a:t>Not cheap, but better than driving 18 hours</a:t>
            </a:r>
            <a:endParaRPr lang="en-US" dirty="0"/>
          </a:p>
        </p:txBody>
      </p:sp>
      <p:pic>
        <p:nvPicPr>
          <p:cNvPr id="4" name="Picture 4" descr="autotrainro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163" y="0"/>
            <a:ext cx="2941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783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SP_Site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40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Winter Star Party</a:t>
            </a:r>
            <a:endParaRPr lang="en-US" dirty="0"/>
          </a:p>
        </p:txBody>
      </p:sp>
    </p:spTree>
    <p:extLst>
      <p:ext uri="{BB962C8B-B14F-4D97-AF65-F5344CB8AC3E}">
        <p14:creationId xmlns:p14="http://schemas.microsoft.com/office/powerpoint/2010/main" val="3034851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mpsit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17075" cy="721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Winter Star Party</a:t>
            </a:r>
            <a:endParaRPr lang="en-US" dirty="0"/>
          </a:p>
        </p:txBody>
      </p:sp>
    </p:spTree>
    <p:extLst>
      <p:ext uri="{BB962C8B-B14F-4D97-AF65-F5344CB8AC3E}">
        <p14:creationId xmlns:p14="http://schemas.microsoft.com/office/powerpoint/2010/main" val="15337312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99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3900" y="0"/>
            <a:ext cx="5143500" cy="6858000"/>
          </a:xfrm>
          <a:prstGeom prst="rect">
            <a:avLst/>
          </a:prstGeom>
        </p:spPr>
      </p:pic>
      <p:sp>
        <p:nvSpPr>
          <p:cNvPr id="2" name="Title 1"/>
          <p:cNvSpPr>
            <a:spLocks noGrp="1"/>
          </p:cNvSpPr>
          <p:nvPr>
            <p:ph type="title"/>
          </p:nvPr>
        </p:nvSpPr>
        <p:spPr/>
        <p:txBody>
          <a:bodyPr/>
          <a:lstStyle/>
          <a:p>
            <a:r>
              <a:rPr lang="en-US" dirty="0" smtClean="0"/>
              <a:t>Winter Star Party</a:t>
            </a:r>
            <a:endParaRPr lang="en-US" dirty="0"/>
          </a:p>
        </p:txBody>
      </p:sp>
    </p:spTree>
    <p:extLst>
      <p:ext uri="{BB962C8B-B14F-4D97-AF65-F5344CB8AC3E}">
        <p14:creationId xmlns:p14="http://schemas.microsoft.com/office/powerpoint/2010/main" val="21539836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rm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55113" cy="12206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Winter Star Party</a:t>
            </a:r>
            <a:endParaRPr lang="en-US" dirty="0"/>
          </a:p>
        </p:txBody>
      </p:sp>
    </p:spTree>
    <p:extLst>
      <p:ext uri="{BB962C8B-B14F-4D97-AF65-F5344CB8AC3E}">
        <p14:creationId xmlns:p14="http://schemas.microsoft.com/office/powerpoint/2010/main" val="19749698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b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17075" cy="721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Winter Star Party</a:t>
            </a:r>
            <a:endParaRPr lang="en-US" dirty="0"/>
          </a:p>
        </p:txBody>
      </p:sp>
    </p:spTree>
    <p:extLst>
      <p:ext uri="{BB962C8B-B14F-4D97-AF65-F5344CB8AC3E}">
        <p14:creationId xmlns:p14="http://schemas.microsoft.com/office/powerpoint/2010/main" val="5266695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Star Party</a:t>
            </a:r>
            <a:endParaRPr lang="en-US" dirty="0"/>
          </a:p>
        </p:txBody>
      </p:sp>
      <p:sp>
        <p:nvSpPr>
          <p:cNvPr id="3" name="Content Placeholder 2"/>
          <p:cNvSpPr>
            <a:spLocks noGrp="1"/>
          </p:cNvSpPr>
          <p:nvPr>
            <p:ph idx="1"/>
          </p:nvPr>
        </p:nvSpPr>
        <p:spPr/>
        <p:txBody>
          <a:bodyPr/>
          <a:lstStyle/>
          <a:p>
            <a:r>
              <a:rPr lang="en-US" dirty="0" smtClean="0"/>
              <a:t>Night sky time-lapse</a:t>
            </a:r>
            <a:endParaRPr lang="en-US" dirty="0"/>
          </a:p>
        </p:txBody>
      </p:sp>
    </p:spTree>
    <p:extLst>
      <p:ext uri="{BB962C8B-B14F-4D97-AF65-F5344CB8AC3E}">
        <p14:creationId xmlns:p14="http://schemas.microsoft.com/office/powerpoint/2010/main" val="3332158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457200" y="2556961"/>
            <a:ext cx="8229600" cy="17440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At what percentage illumination</a:t>
            </a:r>
            <a:r>
              <a:rPr kumimoji="0" lang="en-US" sz="4800" b="1" i="0" u="none" strike="noStrike" kern="1200" cap="none" spc="0" normalizeH="0" noProof="0" dirty="0" smtClean="0">
                <a:ln>
                  <a:noFill/>
                </a:ln>
                <a:solidFill>
                  <a:schemeClr val="bg2">
                    <a:lumMod val="60000"/>
                    <a:lumOff val="40000"/>
                  </a:schemeClr>
                </a:solidFill>
                <a:effectLst/>
                <a:uLnTx/>
                <a:uFillTx/>
                <a:latin typeface="Times New Roman"/>
                <a:ea typeface="+mj-ea"/>
                <a:cs typeface="Times New Roman"/>
              </a:rPr>
              <a:t> does Venus reach its greatest brightness (in 2013)</a:t>
            </a: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a:t>
            </a:r>
          </a:p>
        </p:txBody>
      </p:sp>
    </p:spTree>
    <p:extLst>
      <p:ext uri="{BB962C8B-B14F-4D97-AF65-F5344CB8AC3E}">
        <p14:creationId xmlns:p14="http://schemas.microsoft.com/office/powerpoint/2010/main" val="826325041"/>
      </p:ext>
    </p:extLst>
  </p:cSld>
  <p:clrMapOvr>
    <a:masterClrMapping/>
  </p:clrMapOvr>
  <mc:AlternateContent xmlns:mc="http://schemas.openxmlformats.org/markup-compatibility/2006" xmlns:p14="http://schemas.microsoft.com/office/powerpoint/2010/main">
    <mc:Choice Requires="p14">
      <p:transition spd="slow" p14:dur="2000" advTm="135209"/>
    </mc:Choice>
    <mc:Fallback xmlns="">
      <p:transition xmlns:p14="http://schemas.microsoft.com/office/powerpoint/2010/main" spd="slow" advTm="135209"/>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normAutofit fontScale="47500" lnSpcReduction="20000"/>
          </a:bodyPr>
          <a:lstStyle/>
          <a:p>
            <a:r>
              <a:rPr lang="en-US" b="1" dirty="0" smtClean="0"/>
              <a:t>Seven nights</a:t>
            </a:r>
            <a:r>
              <a:rPr lang="en-US" dirty="0" smtClean="0"/>
              <a:t>, typically in Spring (April or May; May 5-12, 2013)</a:t>
            </a:r>
          </a:p>
          <a:p>
            <a:r>
              <a:rPr lang="en-US" dirty="0" smtClean="0"/>
              <a:t>Held at Prude Guest Ranch, Fort Davis, Texas, at &gt; 5,000 feet, in the middle of nowhere.  Prude Guest Ranch is awesome facility</a:t>
            </a:r>
          </a:p>
          <a:p>
            <a:r>
              <a:rPr lang="en-US" b="1" dirty="0" smtClean="0"/>
              <a:t>Probably the darkest skies you’ll ever see</a:t>
            </a:r>
          </a:p>
          <a:p>
            <a:r>
              <a:rPr lang="en-US" dirty="0" smtClean="0"/>
              <a:t>Hundreds of attendees – lots of big scopes (including 36” dob)</a:t>
            </a:r>
          </a:p>
          <a:p>
            <a:r>
              <a:rPr lang="en-US" dirty="0" smtClean="0"/>
              <a:t>AC Electrical all over the field</a:t>
            </a:r>
          </a:p>
          <a:p>
            <a:r>
              <a:rPr lang="en-US" dirty="0" smtClean="0"/>
              <a:t>Surprisingly reasonable registration (~$</a:t>
            </a:r>
            <a:r>
              <a:rPr lang="en-US" dirty="0"/>
              <a:t>6</a:t>
            </a:r>
            <a:r>
              <a:rPr lang="en-US" dirty="0" smtClean="0"/>
              <a:t>0)</a:t>
            </a:r>
          </a:p>
          <a:p>
            <a:r>
              <a:rPr lang="en-US" dirty="0" smtClean="0"/>
              <a:t>Don’t bother camping, get a spot in the bunkhouse ($45/day, includes meals!) Food is awesome and plentiful</a:t>
            </a:r>
          </a:p>
          <a:p>
            <a:r>
              <a:rPr lang="en-US" dirty="0" smtClean="0"/>
              <a:t>Dew is almost never a problem, but bring </a:t>
            </a:r>
            <a:r>
              <a:rPr lang="en-US" dirty="0" err="1" smtClean="0"/>
              <a:t>ChapStick</a:t>
            </a:r>
            <a:r>
              <a:rPr lang="en-US" dirty="0" smtClean="0"/>
              <a:t> and a tarp (dust!)</a:t>
            </a:r>
          </a:p>
          <a:p>
            <a:r>
              <a:rPr lang="en-US" dirty="0" smtClean="0"/>
              <a:t>Quite a few vendors, good raffle, and good speakers</a:t>
            </a:r>
          </a:p>
          <a:p>
            <a:r>
              <a:rPr lang="en-US" dirty="0" smtClean="0"/>
              <a:t>Real bathrooms</a:t>
            </a:r>
            <a:r>
              <a:rPr lang="en-US" dirty="0"/>
              <a:t> </a:t>
            </a:r>
            <a:r>
              <a:rPr lang="en-US" dirty="0" smtClean="0"/>
              <a:t>and showers, bunkhouses have heat and A/C</a:t>
            </a:r>
          </a:p>
          <a:p>
            <a:r>
              <a:rPr lang="en-US" dirty="0" smtClean="0"/>
              <a:t>McDonald Observatory is awesome and worth a tour, and Fort Davis is a charming little town, with a few decent restaurants, Fort Davis is a neat piece of history, and Davis Mountains State Park is nearby</a:t>
            </a:r>
          </a:p>
          <a:p>
            <a:r>
              <a:rPr lang="en-US" dirty="0" smtClean="0"/>
              <a:t>Weak and spotty cell service, but </a:t>
            </a:r>
            <a:r>
              <a:rPr lang="en-US" dirty="0" err="1" smtClean="0"/>
              <a:t>WiFi</a:t>
            </a:r>
            <a:r>
              <a:rPr lang="en-US" dirty="0" smtClean="0"/>
              <a:t> available on the observing field</a:t>
            </a:r>
            <a:endParaRPr lang="en-US" dirty="0"/>
          </a:p>
        </p:txBody>
      </p:sp>
    </p:spTree>
    <p:extLst>
      <p:ext uri="{BB962C8B-B14F-4D97-AF65-F5344CB8AC3E}">
        <p14:creationId xmlns:p14="http://schemas.microsoft.com/office/powerpoint/2010/main" val="23536221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Map and pictures</a:t>
            </a:r>
            <a:endParaRPr lang="en-US" dirty="0"/>
          </a:p>
        </p:txBody>
      </p:sp>
      <p:pic>
        <p:nvPicPr>
          <p:cNvPr id="4" name="Picture 3" descr="Screen Shot 2013-06-18 at 11.32.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290"/>
            <a:ext cx="9144000" cy="5946710"/>
          </a:xfrm>
          <a:prstGeom prst="rect">
            <a:avLst/>
          </a:prstGeom>
        </p:spPr>
      </p:pic>
    </p:spTree>
    <p:extLst>
      <p:ext uri="{BB962C8B-B14F-4D97-AF65-F5344CB8AC3E}">
        <p14:creationId xmlns:p14="http://schemas.microsoft.com/office/powerpoint/2010/main" val="16473682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spmap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00" y="-190131"/>
            <a:ext cx="5575300" cy="7217217"/>
          </a:xfrm>
          <a:prstGeom prst="rect">
            <a:avLst/>
          </a:prstGeom>
        </p:spPr>
      </p:pic>
    </p:spTree>
    <p:extLst>
      <p:ext uri="{BB962C8B-B14F-4D97-AF65-F5344CB8AC3E}">
        <p14:creationId xmlns:p14="http://schemas.microsoft.com/office/powerpoint/2010/main" val="28053434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pic>
        <p:nvPicPr>
          <p:cNvPr id="5" name="Picture 4" descr="IMG_087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10567287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pic>
        <p:nvPicPr>
          <p:cNvPr id="3" name="Picture 2" descr="IMG_087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57181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Field and scope pictures</a:t>
            </a:r>
            <a:endParaRPr lang="en-US" dirty="0"/>
          </a:p>
        </p:txBody>
      </p:sp>
      <p:pic>
        <p:nvPicPr>
          <p:cNvPr id="4" name="Picture 3" descr="upperfield-fullsize-00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8805020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Field and scope pictures</a:t>
            </a:r>
            <a:endParaRPr lang="en-US" dirty="0"/>
          </a:p>
        </p:txBody>
      </p:sp>
      <p:pic>
        <p:nvPicPr>
          <p:cNvPr id="4" name="Picture 3" descr="scopes-fullsize-00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0162282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Field and scope pictures</a:t>
            </a:r>
            <a:endParaRPr lang="en-US" dirty="0"/>
          </a:p>
        </p:txBody>
      </p:sp>
      <p:pic>
        <p:nvPicPr>
          <p:cNvPr id="4" name="Picture 3" descr="scopes-fullsize-000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0565685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Field and scope pictures</a:t>
            </a:r>
            <a:endParaRPr lang="en-US" dirty="0"/>
          </a:p>
        </p:txBody>
      </p:sp>
      <p:pic>
        <p:nvPicPr>
          <p:cNvPr id="4" name="Picture 3" descr="scopes-fullsize-00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9319479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Field and scope pictures</a:t>
            </a:r>
            <a:endParaRPr lang="en-US" dirty="0"/>
          </a:p>
        </p:txBody>
      </p:sp>
      <p:pic>
        <p:nvPicPr>
          <p:cNvPr id="4" name="Picture 3" descr="zodiacal-light-venus-TSP2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191"/>
            <a:ext cx="9144000" cy="6093619"/>
          </a:xfrm>
          <a:prstGeom prst="rect">
            <a:avLst/>
          </a:prstGeom>
        </p:spPr>
      </p:pic>
    </p:spTree>
    <p:extLst>
      <p:ext uri="{BB962C8B-B14F-4D97-AF65-F5344CB8AC3E}">
        <p14:creationId xmlns:p14="http://schemas.microsoft.com/office/powerpoint/2010/main" val="3290430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Upcoming club activities</a:t>
            </a:r>
          </a:p>
        </p:txBody>
      </p:sp>
    </p:spTree>
    <p:extLst>
      <p:ext uri="{BB962C8B-B14F-4D97-AF65-F5344CB8AC3E}">
        <p14:creationId xmlns:p14="http://schemas.microsoft.com/office/powerpoint/2010/main" val="1134467286"/>
      </p:ext>
    </p:extLst>
  </p:cSld>
  <p:clrMapOvr>
    <a:masterClrMapping/>
  </p:clrMapOvr>
  <mc:AlternateContent xmlns:mc="http://schemas.openxmlformats.org/markup-compatibility/2006" xmlns:p14="http://schemas.microsoft.com/office/powerpoint/2010/main">
    <mc:Choice Requires="p14">
      <p:transition spd="slow" p14:dur="2000" advTm="2648"/>
    </mc:Choice>
    <mc:Fallback xmlns="">
      <p:transition xmlns:p14="http://schemas.microsoft.com/office/powerpoint/2010/main" spd="slow" advTm="2648"/>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odiacal-light-TSP2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3619"/>
          </a:xfrm>
          <a:prstGeom prst="rect">
            <a:avLst/>
          </a:prstGeom>
        </p:spPr>
      </p:pic>
    </p:spTree>
    <p:extLst>
      <p:ext uri="{BB962C8B-B14F-4D97-AF65-F5344CB8AC3E}">
        <p14:creationId xmlns:p14="http://schemas.microsoft.com/office/powerpoint/2010/main" val="7613108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mmer-milky-way-TSP2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3619"/>
          </a:xfrm>
          <a:prstGeom prst="rect">
            <a:avLst/>
          </a:prstGeom>
        </p:spPr>
      </p:pic>
    </p:spTree>
    <p:extLst>
      <p:ext uri="{BB962C8B-B14F-4D97-AF65-F5344CB8AC3E}">
        <p14:creationId xmlns:p14="http://schemas.microsoft.com/office/powerpoint/2010/main" val="23993121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Night sky time-lapse</a:t>
            </a:r>
            <a:endParaRPr lang="en-US" dirty="0"/>
          </a:p>
        </p:txBody>
      </p:sp>
    </p:spTree>
    <p:extLst>
      <p:ext uri="{BB962C8B-B14F-4D97-AF65-F5344CB8AC3E}">
        <p14:creationId xmlns:p14="http://schemas.microsoft.com/office/powerpoint/2010/main" val="39569483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Stumper</a:t>
            </a:r>
            <a:r>
              <a:rPr kumimoji="0" lang="en-US" sz="7200" b="1" i="0" u="none" strike="noStrike" kern="1200" cap="none" spc="0" normalizeH="0" noProof="0" dirty="0" smtClean="0">
                <a:ln>
                  <a:noFill/>
                </a:ln>
                <a:solidFill>
                  <a:schemeClr val="bg2">
                    <a:lumMod val="60000"/>
                    <a:lumOff val="40000"/>
                  </a:schemeClr>
                </a:solidFill>
                <a:effectLst/>
                <a:uLnTx/>
                <a:uFillTx/>
                <a:latin typeface="Times New Roman"/>
                <a:ea typeface="+mj-ea"/>
                <a:cs typeface="Times New Roman"/>
              </a:rPr>
              <a:t> answer</a:t>
            </a:r>
            <a:endPar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Tree>
    <p:extLst>
      <p:ext uri="{BB962C8B-B14F-4D97-AF65-F5344CB8AC3E}">
        <p14:creationId xmlns:p14="http://schemas.microsoft.com/office/powerpoint/2010/main" val="3057957638"/>
      </p:ext>
    </p:extLst>
  </p:cSld>
  <p:clrMapOvr>
    <a:masterClrMapping/>
  </p:clrMapOvr>
  <mc:AlternateContent xmlns:mc="http://schemas.openxmlformats.org/markup-compatibility/2006" xmlns:p14="http://schemas.microsoft.com/office/powerpoint/2010/main">
    <mc:Choice Requires="p14">
      <p:transition spd="slow" p14:dur="2000" advTm="2852"/>
    </mc:Choice>
    <mc:Fallback xmlns="">
      <p:transition xmlns:p14="http://schemas.microsoft.com/office/powerpoint/2010/main" spd="slow" advTm="2852"/>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419100" y="516521"/>
            <a:ext cx="8229600" cy="1744079"/>
          </a:xfrm>
          <a:prstGeom prst="rect">
            <a:avLst/>
          </a:prstGeom>
        </p:spPr>
        <p:txBody>
          <a:bodyPr vert="horz" lIns="91440" tIns="45720" rIns="91440" bIns="45720" rtlCol="0" anchor="ctr">
            <a:noAutofit/>
          </a:bodyPr>
          <a:lstStyle/>
          <a:p>
            <a:pPr lvl="0" algn="ctr">
              <a:spcBef>
                <a:spcPct val="0"/>
              </a:spcBef>
              <a:defRPr/>
            </a:pPr>
            <a:r>
              <a:rPr lang="en-US" sz="3600" b="1" dirty="0">
                <a:solidFill>
                  <a:schemeClr val="bg2">
                    <a:lumMod val="60000"/>
                    <a:lumOff val="40000"/>
                  </a:schemeClr>
                </a:solidFill>
                <a:latin typeface="Times New Roman"/>
                <a:cs typeface="Times New Roman"/>
              </a:rPr>
              <a:t>At what percentage illumination does Venus reach its greatest </a:t>
            </a:r>
            <a:r>
              <a:rPr lang="en-US" sz="3600" b="1" dirty="0" smtClean="0">
                <a:solidFill>
                  <a:schemeClr val="bg2">
                    <a:lumMod val="60000"/>
                    <a:lumOff val="40000"/>
                  </a:schemeClr>
                </a:solidFill>
                <a:latin typeface="Times New Roman"/>
                <a:cs typeface="Times New Roman"/>
              </a:rPr>
              <a:t>brightness (in 2013)?</a:t>
            </a:r>
            <a:endParaRPr lang="en-US" sz="3600" b="1" dirty="0">
              <a:solidFill>
                <a:schemeClr val="bg2">
                  <a:lumMod val="60000"/>
                  <a:lumOff val="40000"/>
                </a:schemeClr>
              </a:solidFill>
              <a:latin typeface="Times New Roman"/>
              <a:cs typeface="Times New Roman"/>
            </a:endParaRPr>
          </a:p>
        </p:txBody>
      </p:sp>
      <p:sp>
        <p:nvSpPr>
          <p:cNvPr id="2" name="TextBox 1"/>
          <p:cNvSpPr txBox="1"/>
          <p:nvPr/>
        </p:nvSpPr>
        <p:spPr>
          <a:xfrm>
            <a:off x="800100" y="2518350"/>
            <a:ext cx="7581900" cy="1569660"/>
          </a:xfrm>
          <a:prstGeom prst="rect">
            <a:avLst/>
          </a:prstGeom>
          <a:noFill/>
        </p:spPr>
        <p:txBody>
          <a:bodyPr wrap="square" rtlCol="0">
            <a:spAutoFit/>
          </a:bodyPr>
          <a:lstStyle/>
          <a:p>
            <a:pPr algn="ctr"/>
            <a:r>
              <a:rPr lang="en-US" sz="3600" b="1" dirty="0" smtClean="0">
                <a:solidFill>
                  <a:srgbClr val="CCFF33"/>
                </a:solidFill>
                <a:latin typeface="Times New Roman"/>
                <a:cs typeface="Times New Roman"/>
              </a:rPr>
              <a:t>28%, when it reaches an apparent magnitude of -4.5</a:t>
            </a:r>
            <a:endParaRPr lang="en-US" sz="3600" dirty="0">
              <a:solidFill>
                <a:srgbClr val="CCFF33"/>
              </a:solidFill>
              <a:latin typeface="Times New Roman"/>
              <a:cs typeface="Times New Roman"/>
            </a:endParaRPr>
          </a:p>
          <a:p>
            <a:pPr algn="ctr"/>
            <a:endParaRPr lang="en-US" sz="2400" dirty="0" smtClean="0">
              <a:solidFill>
                <a:srgbClr val="CCFF33"/>
              </a:solidFill>
              <a:latin typeface="Times New Roman"/>
              <a:cs typeface="Times New Roman"/>
            </a:endParaRPr>
          </a:p>
        </p:txBody>
      </p:sp>
    </p:spTree>
    <p:extLst>
      <p:ext uri="{BB962C8B-B14F-4D97-AF65-F5344CB8AC3E}">
        <p14:creationId xmlns:p14="http://schemas.microsoft.com/office/powerpoint/2010/main" val="901832832"/>
      </p:ext>
    </p:extLst>
  </p:cSld>
  <p:clrMapOvr>
    <a:masterClrMapping/>
  </p:clrMapOvr>
  <mc:AlternateContent xmlns:mc="http://schemas.openxmlformats.org/markup-compatibility/2006" xmlns:p14="http://schemas.microsoft.com/office/powerpoint/2010/main">
    <mc:Choice Requires="p14">
      <p:transition spd="slow" p14:dur="2000" advTm="34367"/>
    </mc:Choice>
    <mc:Fallback xmlns="">
      <p:transition xmlns:p14="http://schemas.microsoft.com/office/powerpoint/2010/main" spd="slow" advTm="34367"/>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latin typeface="Times New Roman"/>
                <a:cs typeface="Times New Roman"/>
              </a:rPr>
              <a:t>Thank You!</a:t>
            </a:r>
            <a:endParaRPr lang="en-US" dirty="0">
              <a:solidFill>
                <a:srgbClr val="00B0F0"/>
              </a:solidFill>
              <a:latin typeface="Times New Roman"/>
              <a:cs typeface="Times New Roman"/>
            </a:endParaRPr>
          </a:p>
        </p:txBody>
      </p:sp>
      <p:sp>
        <p:nvSpPr>
          <p:cNvPr id="3" name="Content Placeholder 2"/>
          <p:cNvSpPr>
            <a:spLocks noGrp="1"/>
          </p:cNvSpPr>
          <p:nvPr>
            <p:ph idx="1"/>
          </p:nvPr>
        </p:nvSpPr>
        <p:spPr>
          <a:xfrm>
            <a:off x="494270" y="1519195"/>
            <a:ext cx="8229600" cy="1600200"/>
          </a:xfrm>
        </p:spPr>
        <p:txBody>
          <a:bodyPr>
            <a:normAutofit fontScale="85000" lnSpcReduction="20000"/>
          </a:bodyPr>
          <a:lstStyle/>
          <a:p>
            <a:pPr marL="0" indent="0" algn="ctr">
              <a:buNone/>
            </a:pPr>
            <a:r>
              <a:rPr lang="en-US" dirty="0" smtClean="0">
                <a:solidFill>
                  <a:srgbClr val="00FF00"/>
                </a:solidFill>
                <a:latin typeface="Times New Roman"/>
                <a:cs typeface="Times New Roman"/>
              </a:rPr>
              <a:t>Next month’s meeting is on Thursday,</a:t>
            </a:r>
          </a:p>
          <a:p>
            <a:pPr marL="0" indent="0" algn="ctr">
              <a:buNone/>
            </a:pPr>
            <a:r>
              <a:rPr lang="en-US" dirty="0" smtClean="0">
                <a:solidFill>
                  <a:srgbClr val="00FF00"/>
                </a:solidFill>
                <a:latin typeface="Times New Roman"/>
                <a:cs typeface="Times New Roman"/>
              </a:rPr>
              <a:t>July 18, 2013</a:t>
            </a:r>
          </a:p>
          <a:p>
            <a:pPr marL="0" indent="0" algn="ctr">
              <a:buNone/>
            </a:pPr>
            <a:r>
              <a:rPr lang="en-US" dirty="0" smtClean="0">
                <a:solidFill>
                  <a:srgbClr val="00FF00"/>
                </a:solidFill>
                <a:latin typeface="Times New Roman"/>
                <a:cs typeface="Times New Roman"/>
              </a:rPr>
              <a:t>7:30 PM</a:t>
            </a:r>
          </a:p>
        </p:txBody>
      </p:sp>
      <p:sp>
        <p:nvSpPr>
          <p:cNvPr id="6" name="Content Placeholder 2"/>
          <p:cNvSpPr txBox="1">
            <a:spLocks/>
          </p:cNvSpPr>
          <p:nvPr/>
        </p:nvSpPr>
        <p:spPr>
          <a:xfrm>
            <a:off x="495589" y="3445728"/>
            <a:ext cx="8172043" cy="299317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400" dirty="0" smtClean="0">
                <a:solidFill>
                  <a:srgbClr val="FFFF00"/>
                </a:solidFill>
                <a:latin typeface="Times New Roman"/>
                <a:cs typeface="Times New Roman"/>
              </a:rPr>
              <a:t>Guest speakers:</a:t>
            </a:r>
          </a:p>
          <a:p>
            <a:pPr lvl="0" algn="ctr">
              <a:spcBef>
                <a:spcPct val="20000"/>
              </a:spcBef>
              <a:defRPr/>
            </a:pPr>
            <a:r>
              <a:rPr lang="en-US" sz="4000" dirty="0" smtClean="0">
                <a:latin typeface="Times New Roman"/>
                <a:cs typeface="Times New Roman"/>
              </a:rPr>
              <a:t>I have no idea yet</a:t>
            </a:r>
            <a:endParaRPr kumimoji="0" lang="en-US" sz="4000" b="0" i="0" u="none" strike="noStrike" kern="1200" cap="none" spc="0" normalizeH="0" baseline="0" noProof="0" dirty="0" smtClean="0">
              <a:ln>
                <a:noFill/>
              </a:ln>
              <a:effectLst/>
              <a:uLnTx/>
              <a:uFillTx/>
              <a:latin typeface="Times New Roman"/>
              <a:cs typeface="Times New Roman"/>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0" u="none" strike="noStrike" kern="1200" cap="none" spc="0" normalizeH="0" baseline="0" noProof="0" dirty="0" smtClean="0">
              <a:ln>
                <a:noFill/>
              </a:ln>
              <a:solidFill>
                <a:srgbClr val="FFFF00"/>
              </a:solidFill>
              <a:effectLst/>
              <a:uLnTx/>
              <a:uFillTx/>
              <a:latin typeface="Times New Roman"/>
              <a:cs typeface="Times New Roman"/>
            </a:endParaRPr>
          </a:p>
        </p:txBody>
      </p:sp>
      <p:sp>
        <p:nvSpPr>
          <p:cNvPr id="7" name="Rectangle 6"/>
          <p:cNvSpPr/>
          <p:nvPr/>
        </p:nvSpPr>
        <p:spPr>
          <a:xfrm>
            <a:off x="8562976" y="5598318"/>
            <a:ext cx="247650"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cs typeface="Times New Roman"/>
            </a:endParaRPr>
          </a:p>
        </p:txBody>
      </p:sp>
      <p:sp>
        <p:nvSpPr>
          <p:cNvPr id="8" name="Rectangle 7"/>
          <p:cNvSpPr/>
          <p:nvPr/>
        </p:nvSpPr>
        <p:spPr>
          <a:xfrm>
            <a:off x="8303419" y="5410200"/>
            <a:ext cx="440531" cy="31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cs typeface="Times New Roman"/>
            </a:endParaRPr>
          </a:p>
        </p:txBody>
      </p:sp>
    </p:spTree>
    <p:extLst>
      <p:ext uri="{BB962C8B-B14F-4D97-AF65-F5344CB8AC3E}">
        <p14:creationId xmlns:p14="http://schemas.microsoft.com/office/powerpoint/2010/main" val="757374523"/>
      </p:ext>
    </p:extLst>
  </p:cSld>
  <p:clrMapOvr>
    <a:masterClrMapping/>
  </p:clrMapOvr>
  <mc:AlternateContent xmlns:mc="http://schemas.openxmlformats.org/markup-compatibility/2006" xmlns:p14="http://schemas.microsoft.com/office/powerpoint/2010/main">
    <mc:Choice Requires="p14">
      <p:transition spd="slow" p14:dur="2000" advTm="66618"/>
    </mc:Choice>
    <mc:Fallback xmlns="">
      <p:transition xmlns:p14="http://schemas.microsoft.com/office/powerpoint/2010/main" spd="slow" advTm="6661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7070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Star Parties!</a:t>
            </a:r>
          </a:p>
        </p:txBody>
      </p:sp>
      <p:sp>
        <p:nvSpPr>
          <p:cNvPr id="2" name="TextBox 1"/>
          <p:cNvSpPr txBox="1"/>
          <p:nvPr/>
        </p:nvSpPr>
        <p:spPr>
          <a:xfrm>
            <a:off x="984250" y="1955800"/>
            <a:ext cx="7175500" cy="2862322"/>
          </a:xfrm>
          <a:prstGeom prst="rect">
            <a:avLst/>
          </a:prstGeom>
          <a:noFill/>
        </p:spPr>
        <p:txBody>
          <a:bodyPr wrap="square" rtlCol="0">
            <a:spAutoFit/>
          </a:bodyPr>
          <a:lstStyle/>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July 6</a:t>
            </a:r>
            <a:r>
              <a:rPr lang="en-US" sz="3600" baseline="30000" dirty="0" smtClean="0">
                <a:solidFill>
                  <a:srgbClr val="CCFF33"/>
                </a:solidFill>
                <a:latin typeface="Times New Roman"/>
                <a:cs typeface="Times New Roman"/>
              </a:rPr>
              <a:t>th</a:t>
            </a:r>
            <a:r>
              <a:rPr lang="en-US" sz="3600" dirty="0" smtClean="0">
                <a:solidFill>
                  <a:srgbClr val="CCFF33"/>
                </a:solidFill>
                <a:latin typeface="Times New Roman"/>
                <a:cs typeface="Times New Roman"/>
              </a:rPr>
              <a:t> – Members only Star Party</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July 13</a:t>
            </a:r>
            <a:r>
              <a:rPr lang="en-US" sz="3600" baseline="30000" dirty="0" smtClean="0">
                <a:solidFill>
                  <a:srgbClr val="CCFF33"/>
                </a:solidFill>
                <a:latin typeface="Times New Roman"/>
                <a:cs typeface="Times New Roman"/>
              </a:rPr>
              <a:t>th</a:t>
            </a:r>
            <a:r>
              <a:rPr lang="en-US" sz="3600" dirty="0" smtClean="0">
                <a:solidFill>
                  <a:srgbClr val="CCFF33"/>
                </a:solidFill>
                <a:latin typeface="Times New Roman"/>
                <a:cs typeface="Times New Roman"/>
              </a:rPr>
              <a:t> – Public Star Party (Celestial Searchers Star-B-Q before hand)</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173190474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134508</TotalTime>
  <Words>1681</Words>
  <Application>Microsoft Office PowerPoint</Application>
  <PresentationFormat>On-screen Show (4:3)</PresentationFormat>
  <Paragraphs>253</Paragraphs>
  <Slides>85</Slides>
  <Notes>21</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a regional Star Party?</vt:lpstr>
      <vt:lpstr>Star Party Etiquette</vt:lpstr>
      <vt:lpstr>Star Party Etiquette</vt:lpstr>
      <vt:lpstr>What to bring?</vt:lpstr>
      <vt:lpstr>Where to go?</vt:lpstr>
      <vt:lpstr>Demlarva Stargaze and No Frills</vt:lpstr>
      <vt:lpstr>Demlarva Stargaze and No Frills</vt:lpstr>
      <vt:lpstr>Demlarva Stargaze and No Frills</vt:lpstr>
      <vt:lpstr>Delmarva Stargaze and No Frills</vt:lpstr>
      <vt:lpstr>Delmarva Stargaze and No Frills</vt:lpstr>
      <vt:lpstr>Mason Dixon</vt:lpstr>
      <vt:lpstr>Mason Dixon</vt:lpstr>
      <vt:lpstr>Cherry Springs</vt:lpstr>
      <vt:lpstr>Cherry Springs</vt:lpstr>
      <vt:lpstr>Cherry Springs</vt:lpstr>
      <vt:lpstr>Cherry Springs</vt:lpstr>
      <vt:lpstr>Cherry Springs</vt:lpstr>
      <vt:lpstr>Cherry Springs</vt:lpstr>
      <vt:lpstr>Almost Heaven Star Party</vt:lpstr>
      <vt:lpstr>PowerPoint Presentation</vt:lpstr>
      <vt:lpstr>PowerPoint Presentation</vt:lpstr>
      <vt:lpstr>PowerPoint Presentation</vt:lpstr>
      <vt:lpstr>PowerPoint Presentation</vt:lpstr>
      <vt:lpstr>PowerPoint Presentation</vt:lpstr>
      <vt:lpstr>PowerPoint Presentation</vt:lpstr>
      <vt:lpstr>Almost Heaven Star Party</vt:lpstr>
      <vt:lpstr>Almost Heaven Star Party</vt:lpstr>
      <vt:lpstr>PowerPoint Presentation</vt:lpstr>
      <vt:lpstr>Greenbank StarQuest</vt:lpstr>
      <vt:lpstr>PowerPoint Presentation</vt:lpstr>
      <vt:lpstr>Greenbank StarQuest</vt:lpstr>
      <vt:lpstr>Greenbank StarQuest</vt:lpstr>
      <vt:lpstr>PowerPoint Presentation</vt:lpstr>
      <vt:lpstr>Winter Star Party</vt:lpstr>
      <vt:lpstr>Winter Star Party</vt:lpstr>
      <vt:lpstr>Winter Star Party</vt:lpstr>
      <vt:lpstr>Winter Star Party</vt:lpstr>
      <vt:lpstr>Winter Star Party</vt:lpstr>
      <vt:lpstr>Winter Star Party</vt:lpstr>
      <vt:lpstr>Winter Star Party</vt:lpstr>
      <vt:lpstr>Winter Star Party</vt:lpstr>
      <vt:lpstr>Winter Star Party</vt:lpstr>
      <vt:lpstr>Texas Star Party</vt:lpstr>
      <vt:lpstr>Texas Star Party</vt:lpstr>
      <vt:lpstr>PowerPoint Presentation</vt:lpstr>
      <vt:lpstr>Texas Star Party</vt:lpstr>
      <vt:lpstr>Texas Star Party</vt:lpstr>
      <vt:lpstr>Texas Star Party</vt:lpstr>
      <vt:lpstr>Texas Star Party</vt:lpstr>
      <vt:lpstr>Texas Star Party</vt:lpstr>
      <vt:lpstr>Texas Star Party</vt:lpstr>
      <vt:lpstr>PowerPoint Presentation</vt:lpstr>
      <vt:lpstr>PowerPoint Presentation</vt:lpstr>
      <vt:lpstr>PowerPoint Presentation</vt:lpstr>
      <vt:lpstr>Texas Star Party</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Wayne Baggett</dc:creator>
  <cp:lastModifiedBy>chas</cp:lastModifiedBy>
  <cp:revision>1811</cp:revision>
  <dcterms:created xsi:type="dcterms:W3CDTF">2009-02-07T16:08:21Z</dcterms:created>
  <dcterms:modified xsi:type="dcterms:W3CDTF">2013-07-06T15:56:27Z</dcterms:modified>
</cp:coreProperties>
</file>